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1"/>
  </p:notesMasterIdLst>
  <p:sldIdLst>
    <p:sldId id="256" r:id="rId5"/>
    <p:sldId id="257" r:id="rId6"/>
    <p:sldId id="282" r:id="rId7"/>
    <p:sldId id="303" r:id="rId8"/>
    <p:sldId id="277" r:id="rId9"/>
    <p:sldId id="292" r:id="rId10"/>
    <p:sldId id="281" r:id="rId11"/>
    <p:sldId id="283" r:id="rId12"/>
    <p:sldId id="275" r:id="rId13"/>
    <p:sldId id="295" r:id="rId14"/>
    <p:sldId id="284" r:id="rId15"/>
    <p:sldId id="278" r:id="rId16"/>
    <p:sldId id="287" r:id="rId17"/>
    <p:sldId id="305" r:id="rId18"/>
    <p:sldId id="285" r:id="rId19"/>
    <p:sldId id="279" r:id="rId20"/>
    <p:sldId id="296" r:id="rId21"/>
    <p:sldId id="304" r:id="rId22"/>
    <p:sldId id="297" r:id="rId23"/>
    <p:sldId id="298" r:id="rId24"/>
    <p:sldId id="289" r:id="rId25"/>
    <p:sldId id="299" r:id="rId26"/>
    <p:sldId id="286" r:id="rId27"/>
    <p:sldId id="300" r:id="rId28"/>
    <p:sldId id="270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1F4E79"/>
    <a:srgbClr val="CC0000"/>
    <a:srgbClr val="01304B"/>
    <a:srgbClr val="006494"/>
    <a:srgbClr val="C43E1C"/>
    <a:srgbClr val="0582CA"/>
    <a:srgbClr val="FFFFFF"/>
    <a:srgbClr val="00A6FB"/>
    <a:srgbClr val="1E8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20" autoAdjust="0"/>
  </p:normalViewPr>
  <p:slideViewPr>
    <p:cSldViewPr snapToGrid="0">
      <p:cViewPr varScale="1">
        <p:scale>
          <a:sx n="59" d="100"/>
          <a:sy n="59" d="100"/>
        </p:scale>
        <p:origin x="15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29485B-FB49-42FD-96F3-B5D02577D00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99228AF-FAA0-4329-9BFF-9BFCB88F9780}">
      <dgm:prSet phldrT="[텍스트]"/>
      <dgm:spPr/>
      <dgm:t>
        <a:bodyPr/>
        <a:lstStyle/>
        <a:p>
          <a:pPr latinLnBrk="1"/>
          <a:r>
            <a:rPr lang="en-US" altLang="ko-KR"/>
            <a:t>YouTube Search</a:t>
          </a:r>
          <a:endParaRPr lang="ko-KR" altLang="en-US"/>
        </a:p>
      </dgm:t>
    </dgm:pt>
    <dgm:pt modelId="{E57AE5EE-AB27-4308-A8AC-7896953A8287}" type="parTrans" cxnId="{8A4F6132-0CDF-4001-B1BA-5DC402709294}">
      <dgm:prSet/>
      <dgm:spPr/>
      <dgm:t>
        <a:bodyPr/>
        <a:lstStyle/>
        <a:p>
          <a:pPr latinLnBrk="1"/>
          <a:endParaRPr lang="ko-KR" altLang="en-US"/>
        </a:p>
      </dgm:t>
    </dgm:pt>
    <dgm:pt modelId="{F40F8C56-909F-4BA4-BEDB-A6C07FE06FE9}" type="sibTrans" cxnId="{8A4F6132-0CDF-4001-B1BA-5DC402709294}">
      <dgm:prSet/>
      <dgm:spPr/>
      <dgm:t>
        <a:bodyPr/>
        <a:lstStyle/>
        <a:p>
          <a:pPr latinLnBrk="1"/>
          <a:endParaRPr lang="ko-KR" altLang="en-US"/>
        </a:p>
      </dgm:t>
    </dgm:pt>
    <dgm:pt modelId="{5F35A032-B9BB-481C-8B74-58044A3FEC50}">
      <dgm:prSet phldrT="[텍스트]"/>
      <dgm:spPr/>
      <dgm:t>
        <a:bodyPr/>
        <a:lstStyle/>
        <a:p>
          <a:pPr latinLnBrk="1"/>
          <a:r>
            <a:rPr lang="en-US" altLang="ko-KR"/>
            <a:t> Video Selection</a:t>
          </a:r>
          <a:endParaRPr lang="ko-KR" altLang="en-US"/>
        </a:p>
      </dgm:t>
    </dgm:pt>
    <dgm:pt modelId="{4212B863-AACD-4576-997C-023885A9CC59}" type="parTrans" cxnId="{D207851F-5854-477A-AE68-D9C6B76DDDC1}">
      <dgm:prSet/>
      <dgm:spPr/>
      <dgm:t>
        <a:bodyPr/>
        <a:lstStyle/>
        <a:p>
          <a:pPr latinLnBrk="1"/>
          <a:endParaRPr lang="ko-KR" altLang="en-US"/>
        </a:p>
      </dgm:t>
    </dgm:pt>
    <dgm:pt modelId="{EA55D83F-844B-4057-9345-0263F5704F81}" type="sibTrans" cxnId="{D207851F-5854-477A-AE68-D9C6B76DDDC1}">
      <dgm:prSet/>
      <dgm:spPr/>
      <dgm:t>
        <a:bodyPr/>
        <a:lstStyle/>
        <a:p>
          <a:pPr latinLnBrk="1"/>
          <a:endParaRPr lang="ko-KR" altLang="en-US"/>
        </a:p>
      </dgm:t>
    </dgm:pt>
    <dgm:pt modelId="{42AC2354-984E-426A-A20B-9C5809515208}">
      <dgm:prSet phldrT="[텍스트]"/>
      <dgm:spPr/>
      <dgm:t>
        <a:bodyPr/>
        <a:lstStyle/>
        <a:p>
          <a:pPr latinLnBrk="1"/>
          <a:r>
            <a:rPr lang="en-US" altLang="ko-KR"/>
            <a:t> Audio Extraction</a:t>
          </a:r>
          <a:endParaRPr lang="ko-KR" altLang="en-US"/>
        </a:p>
      </dgm:t>
    </dgm:pt>
    <dgm:pt modelId="{A4D63F4A-92F6-4118-9C89-F799792B1E9F}" type="parTrans" cxnId="{479783A6-1DF2-455E-8F3F-D7780E9EBB7C}">
      <dgm:prSet/>
      <dgm:spPr/>
      <dgm:t>
        <a:bodyPr/>
        <a:lstStyle/>
        <a:p>
          <a:pPr latinLnBrk="1"/>
          <a:endParaRPr lang="ko-KR" altLang="en-US"/>
        </a:p>
      </dgm:t>
    </dgm:pt>
    <dgm:pt modelId="{98C28CBD-E841-4BF7-B472-426D41A53A74}" type="sibTrans" cxnId="{479783A6-1DF2-455E-8F3F-D7780E9EBB7C}">
      <dgm:prSet/>
      <dgm:spPr/>
      <dgm:t>
        <a:bodyPr/>
        <a:lstStyle/>
        <a:p>
          <a:pPr latinLnBrk="1"/>
          <a:endParaRPr lang="ko-KR" altLang="en-US"/>
        </a:p>
      </dgm:t>
    </dgm:pt>
    <dgm:pt modelId="{C974721E-060E-4F9E-95F9-2E192D7B0453}">
      <dgm:prSet phldrT="[텍스트]"/>
      <dgm:spPr/>
      <dgm:t>
        <a:bodyPr/>
        <a:lstStyle/>
        <a:p>
          <a:pPr latinLnBrk="1"/>
          <a:r>
            <a:rPr lang="en-US" altLang="ko-KR"/>
            <a:t>Speech-to-Text</a:t>
          </a:r>
          <a:endParaRPr lang="ko-KR" altLang="en-US"/>
        </a:p>
      </dgm:t>
    </dgm:pt>
    <dgm:pt modelId="{54E6314D-16A8-4344-BE42-CDFC4225AA5A}" type="parTrans" cxnId="{CE61BCF5-CCEA-4D88-A820-83AE95B2FBAA}">
      <dgm:prSet/>
      <dgm:spPr/>
      <dgm:t>
        <a:bodyPr/>
        <a:lstStyle/>
        <a:p>
          <a:pPr latinLnBrk="1"/>
          <a:endParaRPr lang="ko-KR" altLang="en-US"/>
        </a:p>
      </dgm:t>
    </dgm:pt>
    <dgm:pt modelId="{5F8DD755-2ABA-4395-A667-9454BCD627C0}" type="sibTrans" cxnId="{CE61BCF5-CCEA-4D88-A820-83AE95B2FBAA}">
      <dgm:prSet/>
      <dgm:spPr/>
      <dgm:t>
        <a:bodyPr/>
        <a:lstStyle/>
        <a:p>
          <a:pPr latinLnBrk="1"/>
          <a:endParaRPr lang="ko-KR" altLang="en-US"/>
        </a:p>
      </dgm:t>
    </dgm:pt>
    <dgm:pt modelId="{86EBB308-6823-4B28-B2E4-FC5A51F3885B}">
      <dgm:prSet phldrT="[텍스트]"/>
      <dgm:spPr/>
      <dgm:t>
        <a:bodyPr/>
        <a:lstStyle/>
        <a:p>
          <a:pPr latinLnBrk="1"/>
          <a:r>
            <a:rPr lang="en-US" altLang="ko-KR"/>
            <a:t> Context Creation</a:t>
          </a:r>
          <a:endParaRPr lang="ko-KR" altLang="en-US"/>
        </a:p>
      </dgm:t>
    </dgm:pt>
    <dgm:pt modelId="{3BEFE874-2954-4256-BB66-FB8F2F9E1A78}" type="parTrans" cxnId="{0A91FC2B-AC9A-409A-A9BA-0CE4B97C843E}">
      <dgm:prSet/>
      <dgm:spPr/>
      <dgm:t>
        <a:bodyPr/>
        <a:lstStyle/>
        <a:p>
          <a:pPr latinLnBrk="1"/>
          <a:endParaRPr lang="ko-KR" altLang="en-US"/>
        </a:p>
      </dgm:t>
    </dgm:pt>
    <dgm:pt modelId="{B021D39B-8C82-43F3-95FC-FE12E62084F3}" type="sibTrans" cxnId="{0A91FC2B-AC9A-409A-A9BA-0CE4B97C843E}">
      <dgm:prSet/>
      <dgm:spPr/>
      <dgm:t>
        <a:bodyPr/>
        <a:lstStyle/>
        <a:p>
          <a:pPr latinLnBrk="1"/>
          <a:endParaRPr lang="ko-KR" altLang="en-US"/>
        </a:p>
      </dgm:t>
    </dgm:pt>
    <dgm:pt modelId="{65E61517-58F3-4D8A-8EC3-459148346C71}">
      <dgm:prSet phldrT="[텍스트]"/>
      <dgm:spPr/>
      <dgm:t>
        <a:bodyPr/>
        <a:lstStyle/>
        <a:p>
          <a:pPr latinLnBrk="1"/>
          <a:r>
            <a:rPr lang="en-US" altLang="ko-KR" dirty="0"/>
            <a:t>AI Analysis</a:t>
          </a:r>
          <a:endParaRPr lang="ko-KR" altLang="en-US" dirty="0"/>
        </a:p>
      </dgm:t>
    </dgm:pt>
    <dgm:pt modelId="{3BC1DA00-497E-4A79-A7D1-BB72D77F68AB}" type="parTrans" cxnId="{2D3A838F-25DD-4274-9BE5-A793C6EE110C}">
      <dgm:prSet/>
      <dgm:spPr/>
      <dgm:t>
        <a:bodyPr/>
        <a:lstStyle/>
        <a:p>
          <a:pPr latinLnBrk="1"/>
          <a:endParaRPr lang="ko-KR" altLang="en-US"/>
        </a:p>
      </dgm:t>
    </dgm:pt>
    <dgm:pt modelId="{4B2CC092-B9F7-419A-9C1A-68B953835FCA}" type="sibTrans" cxnId="{2D3A838F-25DD-4274-9BE5-A793C6EE110C}">
      <dgm:prSet/>
      <dgm:spPr/>
      <dgm:t>
        <a:bodyPr/>
        <a:lstStyle/>
        <a:p>
          <a:pPr latinLnBrk="1"/>
          <a:endParaRPr lang="ko-KR" altLang="en-US"/>
        </a:p>
      </dgm:t>
    </dgm:pt>
    <dgm:pt modelId="{EA85C9CC-1142-4063-B9B0-CE2268B9D6D9}">
      <dgm:prSet phldrT="[텍스트]"/>
      <dgm:spPr/>
      <dgm:t>
        <a:bodyPr/>
        <a:lstStyle/>
        <a:p>
          <a:pPr latinLnBrk="1"/>
          <a:r>
            <a:rPr lang="en-US" altLang="ko-KR"/>
            <a:t>Expert Discussion</a:t>
          </a:r>
          <a:endParaRPr lang="ko-KR" altLang="en-US"/>
        </a:p>
      </dgm:t>
    </dgm:pt>
    <dgm:pt modelId="{4BA0097D-F781-4E04-9029-B7BBAB10348C}" type="parTrans" cxnId="{1F2CC6CA-95D9-423C-9292-DF972B290ED2}">
      <dgm:prSet/>
      <dgm:spPr/>
      <dgm:t>
        <a:bodyPr/>
        <a:lstStyle/>
        <a:p>
          <a:pPr latinLnBrk="1"/>
          <a:endParaRPr lang="ko-KR" altLang="en-US"/>
        </a:p>
      </dgm:t>
    </dgm:pt>
    <dgm:pt modelId="{87E74406-6B94-4087-8851-F17DC616E131}" type="sibTrans" cxnId="{1F2CC6CA-95D9-423C-9292-DF972B290ED2}">
      <dgm:prSet/>
      <dgm:spPr/>
      <dgm:t>
        <a:bodyPr/>
        <a:lstStyle/>
        <a:p>
          <a:pPr latinLnBrk="1"/>
          <a:endParaRPr lang="ko-KR" altLang="en-US"/>
        </a:p>
      </dgm:t>
    </dgm:pt>
    <dgm:pt modelId="{A04E389A-E5EA-4565-9D83-0C02BFDF8A39}">
      <dgm:prSet phldrT="[텍스트]"/>
      <dgm:spPr/>
      <dgm:t>
        <a:bodyPr/>
        <a:lstStyle/>
        <a:p>
          <a:pPr latinLnBrk="1"/>
          <a:r>
            <a:rPr lang="en-US" altLang="ko-KR" dirty="0"/>
            <a:t>Final Summary</a:t>
          </a:r>
          <a:endParaRPr lang="ko-KR" altLang="en-US" dirty="0"/>
        </a:p>
      </dgm:t>
    </dgm:pt>
    <dgm:pt modelId="{B6B7F9E6-7802-4003-8ECC-9B5141301ECB}" type="parTrans" cxnId="{5EC79D7B-1608-4653-AFAD-0CA4780ABE0F}">
      <dgm:prSet/>
      <dgm:spPr/>
      <dgm:t>
        <a:bodyPr/>
        <a:lstStyle/>
        <a:p>
          <a:pPr latinLnBrk="1"/>
          <a:endParaRPr lang="ko-KR" altLang="en-US"/>
        </a:p>
      </dgm:t>
    </dgm:pt>
    <dgm:pt modelId="{B79FCB01-39D9-45D6-9730-333630299D27}" type="sibTrans" cxnId="{5EC79D7B-1608-4653-AFAD-0CA4780ABE0F}">
      <dgm:prSet/>
      <dgm:spPr/>
      <dgm:t>
        <a:bodyPr/>
        <a:lstStyle/>
        <a:p>
          <a:pPr latinLnBrk="1"/>
          <a:endParaRPr lang="ko-KR" altLang="en-US"/>
        </a:p>
      </dgm:t>
    </dgm:pt>
    <dgm:pt modelId="{91678CE3-C046-452A-A6DB-3D61BDA56C5D}" type="pres">
      <dgm:prSet presAssocID="{E429485B-FB49-42FD-96F3-B5D02577D004}" presName="Name0" presStyleCnt="0">
        <dgm:presLayoutVars>
          <dgm:dir/>
          <dgm:resizeHandles val="exact"/>
        </dgm:presLayoutVars>
      </dgm:prSet>
      <dgm:spPr/>
    </dgm:pt>
    <dgm:pt modelId="{823EBDA0-6C9B-4204-96C1-2F1566570FB5}" type="pres">
      <dgm:prSet presAssocID="{E99228AF-FAA0-4329-9BFF-9BFCB88F9780}" presName="node" presStyleLbl="node1" presStyleIdx="0" presStyleCnt="8">
        <dgm:presLayoutVars>
          <dgm:bulletEnabled val="1"/>
        </dgm:presLayoutVars>
      </dgm:prSet>
      <dgm:spPr/>
    </dgm:pt>
    <dgm:pt modelId="{21D400C1-464C-4DD4-A935-97584BF112DD}" type="pres">
      <dgm:prSet presAssocID="{F40F8C56-909F-4BA4-BEDB-A6C07FE06FE9}" presName="sibTrans" presStyleLbl="sibTrans1D1" presStyleIdx="0" presStyleCnt="7"/>
      <dgm:spPr/>
    </dgm:pt>
    <dgm:pt modelId="{0866CE2B-A9A6-4F7C-8502-B797DBE41EFE}" type="pres">
      <dgm:prSet presAssocID="{F40F8C56-909F-4BA4-BEDB-A6C07FE06FE9}" presName="connectorText" presStyleLbl="sibTrans1D1" presStyleIdx="0" presStyleCnt="7"/>
      <dgm:spPr/>
    </dgm:pt>
    <dgm:pt modelId="{6ABAA878-EB12-4BE1-BC88-E6A9152770A2}" type="pres">
      <dgm:prSet presAssocID="{5F35A032-B9BB-481C-8B74-58044A3FEC50}" presName="node" presStyleLbl="node1" presStyleIdx="1" presStyleCnt="8">
        <dgm:presLayoutVars>
          <dgm:bulletEnabled val="1"/>
        </dgm:presLayoutVars>
      </dgm:prSet>
      <dgm:spPr/>
    </dgm:pt>
    <dgm:pt modelId="{619E5AA3-46F5-4DBB-94D3-31261068CFBF}" type="pres">
      <dgm:prSet presAssocID="{EA55D83F-844B-4057-9345-0263F5704F81}" presName="sibTrans" presStyleLbl="sibTrans1D1" presStyleIdx="1" presStyleCnt="7"/>
      <dgm:spPr/>
    </dgm:pt>
    <dgm:pt modelId="{7B2C6632-3F77-4522-B793-C5BB6FB0D2CA}" type="pres">
      <dgm:prSet presAssocID="{EA55D83F-844B-4057-9345-0263F5704F81}" presName="connectorText" presStyleLbl="sibTrans1D1" presStyleIdx="1" presStyleCnt="7"/>
      <dgm:spPr/>
    </dgm:pt>
    <dgm:pt modelId="{45E8626D-2EF2-4527-9DFC-2A4EAAD1D8CC}" type="pres">
      <dgm:prSet presAssocID="{42AC2354-984E-426A-A20B-9C5809515208}" presName="node" presStyleLbl="node1" presStyleIdx="2" presStyleCnt="8">
        <dgm:presLayoutVars>
          <dgm:bulletEnabled val="1"/>
        </dgm:presLayoutVars>
      </dgm:prSet>
      <dgm:spPr/>
    </dgm:pt>
    <dgm:pt modelId="{BD225EE9-019F-4E16-A1B9-3CDF155E2C16}" type="pres">
      <dgm:prSet presAssocID="{98C28CBD-E841-4BF7-B472-426D41A53A74}" presName="sibTrans" presStyleLbl="sibTrans1D1" presStyleIdx="2" presStyleCnt="7"/>
      <dgm:spPr/>
    </dgm:pt>
    <dgm:pt modelId="{9A6E2D2B-F1C2-4B8D-BD88-E6A0E837D85D}" type="pres">
      <dgm:prSet presAssocID="{98C28CBD-E841-4BF7-B472-426D41A53A74}" presName="connectorText" presStyleLbl="sibTrans1D1" presStyleIdx="2" presStyleCnt="7"/>
      <dgm:spPr/>
    </dgm:pt>
    <dgm:pt modelId="{72B0BEE6-0BED-4C9C-8228-577D63EE9E9A}" type="pres">
      <dgm:prSet presAssocID="{C974721E-060E-4F9E-95F9-2E192D7B0453}" presName="node" presStyleLbl="node1" presStyleIdx="3" presStyleCnt="8">
        <dgm:presLayoutVars>
          <dgm:bulletEnabled val="1"/>
        </dgm:presLayoutVars>
      </dgm:prSet>
      <dgm:spPr/>
    </dgm:pt>
    <dgm:pt modelId="{9DB2EFBD-C06E-4F8F-904D-F41DABBD3CEF}" type="pres">
      <dgm:prSet presAssocID="{5F8DD755-2ABA-4395-A667-9454BCD627C0}" presName="sibTrans" presStyleLbl="sibTrans1D1" presStyleIdx="3" presStyleCnt="7"/>
      <dgm:spPr/>
    </dgm:pt>
    <dgm:pt modelId="{746B3236-0957-45DF-A279-3F62639DB01C}" type="pres">
      <dgm:prSet presAssocID="{5F8DD755-2ABA-4395-A667-9454BCD627C0}" presName="connectorText" presStyleLbl="sibTrans1D1" presStyleIdx="3" presStyleCnt="7"/>
      <dgm:spPr/>
    </dgm:pt>
    <dgm:pt modelId="{7B97B6D5-135A-4227-B0A3-F1C1B318A36B}" type="pres">
      <dgm:prSet presAssocID="{86EBB308-6823-4B28-B2E4-FC5A51F3885B}" presName="node" presStyleLbl="node1" presStyleIdx="4" presStyleCnt="8">
        <dgm:presLayoutVars>
          <dgm:bulletEnabled val="1"/>
        </dgm:presLayoutVars>
      </dgm:prSet>
      <dgm:spPr/>
    </dgm:pt>
    <dgm:pt modelId="{6A92F9C3-29F4-4BDE-849E-2E2FAAF77575}" type="pres">
      <dgm:prSet presAssocID="{B021D39B-8C82-43F3-95FC-FE12E62084F3}" presName="sibTrans" presStyleLbl="sibTrans1D1" presStyleIdx="4" presStyleCnt="7"/>
      <dgm:spPr/>
    </dgm:pt>
    <dgm:pt modelId="{1F8E878C-362B-4EC8-9D97-CB5131B2E4E7}" type="pres">
      <dgm:prSet presAssocID="{B021D39B-8C82-43F3-95FC-FE12E62084F3}" presName="connectorText" presStyleLbl="sibTrans1D1" presStyleIdx="4" presStyleCnt="7"/>
      <dgm:spPr/>
    </dgm:pt>
    <dgm:pt modelId="{C99BBD48-FC2A-4AA0-908C-6D5866468C2F}" type="pres">
      <dgm:prSet presAssocID="{65E61517-58F3-4D8A-8EC3-459148346C71}" presName="node" presStyleLbl="node1" presStyleIdx="5" presStyleCnt="8" custLinFactNeighborX="-3412" custLinFactNeighborY="-929">
        <dgm:presLayoutVars>
          <dgm:bulletEnabled val="1"/>
        </dgm:presLayoutVars>
      </dgm:prSet>
      <dgm:spPr/>
    </dgm:pt>
    <dgm:pt modelId="{682FC0B9-E38D-492C-913E-356728554721}" type="pres">
      <dgm:prSet presAssocID="{4B2CC092-B9F7-419A-9C1A-68B953835FCA}" presName="sibTrans" presStyleLbl="sibTrans1D1" presStyleIdx="5" presStyleCnt="7"/>
      <dgm:spPr/>
    </dgm:pt>
    <dgm:pt modelId="{5F99D61B-78FA-4453-9DBE-99B8E21A6442}" type="pres">
      <dgm:prSet presAssocID="{4B2CC092-B9F7-419A-9C1A-68B953835FCA}" presName="connectorText" presStyleLbl="sibTrans1D1" presStyleIdx="5" presStyleCnt="7"/>
      <dgm:spPr/>
    </dgm:pt>
    <dgm:pt modelId="{8F103204-01A4-4324-8C72-D8375B87E4DE}" type="pres">
      <dgm:prSet presAssocID="{EA85C9CC-1142-4063-B9B0-CE2268B9D6D9}" presName="node" presStyleLbl="node1" presStyleIdx="6" presStyleCnt="8">
        <dgm:presLayoutVars>
          <dgm:bulletEnabled val="1"/>
        </dgm:presLayoutVars>
      </dgm:prSet>
      <dgm:spPr/>
    </dgm:pt>
    <dgm:pt modelId="{A0AA70BC-C346-4FB5-ABDB-C538D789A77E}" type="pres">
      <dgm:prSet presAssocID="{87E74406-6B94-4087-8851-F17DC616E131}" presName="sibTrans" presStyleLbl="sibTrans1D1" presStyleIdx="6" presStyleCnt="7"/>
      <dgm:spPr/>
    </dgm:pt>
    <dgm:pt modelId="{0B2AFD0E-1166-42E3-9A33-84CAF747D064}" type="pres">
      <dgm:prSet presAssocID="{87E74406-6B94-4087-8851-F17DC616E131}" presName="connectorText" presStyleLbl="sibTrans1D1" presStyleIdx="6" presStyleCnt="7"/>
      <dgm:spPr/>
    </dgm:pt>
    <dgm:pt modelId="{DEC6E926-5BFF-4BA0-95DB-0FD908F9A957}" type="pres">
      <dgm:prSet presAssocID="{A04E389A-E5EA-4565-9D83-0C02BFDF8A39}" presName="node" presStyleLbl="node1" presStyleIdx="7" presStyleCnt="8">
        <dgm:presLayoutVars>
          <dgm:bulletEnabled val="1"/>
        </dgm:presLayoutVars>
      </dgm:prSet>
      <dgm:spPr/>
    </dgm:pt>
  </dgm:ptLst>
  <dgm:cxnLst>
    <dgm:cxn modelId="{2BBFD00D-2788-49B8-84D3-87405CB169BF}" type="presOf" srcId="{86EBB308-6823-4B28-B2E4-FC5A51F3885B}" destId="{7B97B6D5-135A-4227-B0A3-F1C1B318A36B}" srcOrd="0" destOrd="0" presId="urn:microsoft.com/office/officeart/2005/8/layout/bProcess3"/>
    <dgm:cxn modelId="{7E912B15-D503-4731-81C3-DB03B97C80C0}" type="presOf" srcId="{42AC2354-984E-426A-A20B-9C5809515208}" destId="{45E8626D-2EF2-4527-9DFC-2A4EAAD1D8CC}" srcOrd="0" destOrd="0" presId="urn:microsoft.com/office/officeart/2005/8/layout/bProcess3"/>
    <dgm:cxn modelId="{D187811A-B6AF-40EF-9F30-CFC68F845842}" type="presOf" srcId="{E99228AF-FAA0-4329-9BFF-9BFCB88F9780}" destId="{823EBDA0-6C9B-4204-96C1-2F1566570FB5}" srcOrd="0" destOrd="0" presId="urn:microsoft.com/office/officeart/2005/8/layout/bProcess3"/>
    <dgm:cxn modelId="{44FBA71D-9497-4D1F-8075-DF19F01A3143}" type="presOf" srcId="{87E74406-6B94-4087-8851-F17DC616E131}" destId="{0B2AFD0E-1166-42E3-9A33-84CAF747D064}" srcOrd="1" destOrd="0" presId="urn:microsoft.com/office/officeart/2005/8/layout/bProcess3"/>
    <dgm:cxn modelId="{D207851F-5854-477A-AE68-D9C6B76DDDC1}" srcId="{E429485B-FB49-42FD-96F3-B5D02577D004}" destId="{5F35A032-B9BB-481C-8B74-58044A3FEC50}" srcOrd="1" destOrd="0" parTransId="{4212B863-AACD-4576-997C-023885A9CC59}" sibTransId="{EA55D83F-844B-4057-9345-0263F5704F81}"/>
    <dgm:cxn modelId="{E4865B27-5055-4217-A8BB-F7C588CFC54D}" type="presOf" srcId="{65E61517-58F3-4D8A-8EC3-459148346C71}" destId="{C99BBD48-FC2A-4AA0-908C-6D5866468C2F}" srcOrd="0" destOrd="0" presId="urn:microsoft.com/office/officeart/2005/8/layout/bProcess3"/>
    <dgm:cxn modelId="{0A91FC2B-AC9A-409A-A9BA-0CE4B97C843E}" srcId="{E429485B-FB49-42FD-96F3-B5D02577D004}" destId="{86EBB308-6823-4B28-B2E4-FC5A51F3885B}" srcOrd="4" destOrd="0" parTransId="{3BEFE874-2954-4256-BB66-FB8F2F9E1A78}" sibTransId="{B021D39B-8C82-43F3-95FC-FE12E62084F3}"/>
    <dgm:cxn modelId="{8A4F6132-0CDF-4001-B1BA-5DC402709294}" srcId="{E429485B-FB49-42FD-96F3-B5D02577D004}" destId="{E99228AF-FAA0-4329-9BFF-9BFCB88F9780}" srcOrd="0" destOrd="0" parTransId="{E57AE5EE-AB27-4308-A8AC-7896953A8287}" sibTransId="{F40F8C56-909F-4BA4-BEDB-A6C07FE06FE9}"/>
    <dgm:cxn modelId="{FFEBF837-871E-40AF-83C0-67385B53EB26}" type="presOf" srcId="{4B2CC092-B9F7-419A-9C1A-68B953835FCA}" destId="{5F99D61B-78FA-4453-9DBE-99B8E21A6442}" srcOrd="1" destOrd="0" presId="urn:microsoft.com/office/officeart/2005/8/layout/bProcess3"/>
    <dgm:cxn modelId="{09D94161-C5F4-4A3B-8CDB-F0820BEA4347}" type="presOf" srcId="{C974721E-060E-4F9E-95F9-2E192D7B0453}" destId="{72B0BEE6-0BED-4C9C-8228-577D63EE9E9A}" srcOrd="0" destOrd="0" presId="urn:microsoft.com/office/officeart/2005/8/layout/bProcess3"/>
    <dgm:cxn modelId="{2DBBE542-A204-41F9-89A5-B888C238D56F}" type="presOf" srcId="{5F8DD755-2ABA-4395-A667-9454BCD627C0}" destId="{9DB2EFBD-C06E-4F8F-904D-F41DABBD3CEF}" srcOrd="0" destOrd="0" presId="urn:microsoft.com/office/officeart/2005/8/layout/bProcess3"/>
    <dgm:cxn modelId="{0C92CF65-67EC-423E-A417-0C1FBB8937C0}" type="presOf" srcId="{E429485B-FB49-42FD-96F3-B5D02577D004}" destId="{91678CE3-C046-452A-A6DB-3D61BDA56C5D}" srcOrd="0" destOrd="0" presId="urn:microsoft.com/office/officeart/2005/8/layout/bProcess3"/>
    <dgm:cxn modelId="{4F2BBA46-4316-47CE-ABE5-6E3227B34B07}" type="presOf" srcId="{5F8DD755-2ABA-4395-A667-9454BCD627C0}" destId="{746B3236-0957-45DF-A279-3F62639DB01C}" srcOrd="1" destOrd="0" presId="urn:microsoft.com/office/officeart/2005/8/layout/bProcess3"/>
    <dgm:cxn modelId="{56EE9048-1FF1-4194-97BF-CC7C58B8AD75}" type="presOf" srcId="{98C28CBD-E841-4BF7-B472-426D41A53A74}" destId="{9A6E2D2B-F1C2-4B8D-BD88-E6A0E837D85D}" srcOrd="1" destOrd="0" presId="urn:microsoft.com/office/officeart/2005/8/layout/bProcess3"/>
    <dgm:cxn modelId="{84A74B6E-1057-4350-8AD0-4DDC9E3F0FB3}" type="presOf" srcId="{B021D39B-8C82-43F3-95FC-FE12E62084F3}" destId="{6A92F9C3-29F4-4BDE-849E-2E2FAAF77575}" srcOrd="0" destOrd="0" presId="urn:microsoft.com/office/officeart/2005/8/layout/bProcess3"/>
    <dgm:cxn modelId="{61E16272-35ED-4E11-8142-23792CB4FECF}" type="presOf" srcId="{F40F8C56-909F-4BA4-BEDB-A6C07FE06FE9}" destId="{0866CE2B-A9A6-4F7C-8502-B797DBE41EFE}" srcOrd="1" destOrd="0" presId="urn:microsoft.com/office/officeart/2005/8/layout/bProcess3"/>
    <dgm:cxn modelId="{C5C04B57-B0B8-4CC0-8881-FB734B1A26A9}" type="presOf" srcId="{B021D39B-8C82-43F3-95FC-FE12E62084F3}" destId="{1F8E878C-362B-4EC8-9D97-CB5131B2E4E7}" srcOrd="1" destOrd="0" presId="urn:microsoft.com/office/officeart/2005/8/layout/bProcess3"/>
    <dgm:cxn modelId="{B1F55C7A-30A3-4CF6-AE1E-FE10A67BAD36}" type="presOf" srcId="{EA55D83F-844B-4057-9345-0263F5704F81}" destId="{7B2C6632-3F77-4522-B793-C5BB6FB0D2CA}" srcOrd="1" destOrd="0" presId="urn:microsoft.com/office/officeart/2005/8/layout/bProcess3"/>
    <dgm:cxn modelId="{5EC79D7B-1608-4653-AFAD-0CA4780ABE0F}" srcId="{E429485B-FB49-42FD-96F3-B5D02577D004}" destId="{A04E389A-E5EA-4565-9D83-0C02BFDF8A39}" srcOrd="7" destOrd="0" parTransId="{B6B7F9E6-7802-4003-8ECC-9B5141301ECB}" sibTransId="{B79FCB01-39D9-45D6-9730-333630299D27}"/>
    <dgm:cxn modelId="{2E9C268A-779B-4216-B771-5225E6F3BBA8}" type="presOf" srcId="{87E74406-6B94-4087-8851-F17DC616E131}" destId="{A0AA70BC-C346-4FB5-ABDB-C538D789A77E}" srcOrd="0" destOrd="0" presId="urn:microsoft.com/office/officeart/2005/8/layout/bProcess3"/>
    <dgm:cxn modelId="{2D3A838F-25DD-4274-9BE5-A793C6EE110C}" srcId="{E429485B-FB49-42FD-96F3-B5D02577D004}" destId="{65E61517-58F3-4D8A-8EC3-459148346C71}" srcOrd="5" destOrd="0" parTransId="{3BC1DA00-497E-4A79-A7D1-BB72D77F68AB}" sibTransId="{4B2CC092-B9F7-419A-9C1A-68B953835FCA}"/>
    <dgm:cxn modelId="{C19CD796-C967-47AF-A8CD-A1F9537F2995}" type="presOf" srcId="{F40F8C56-909F-4BA4-BEDB-A6C07FE06FE9}" destId="{21D400C1-464C-4DD4-A935-97584BF112DD}" srcOrd="0" destOrd="0" presId="urn:microsoft.com/office/officeart/2005/8/layout/bProcess3"/>
    <dgm:cxn modelId="{8FA1029D-FF91-471A-8CD1-D37C05F623B2}" type="presOf" srcId="{98C28CBD-E841-4BF7-B472-426D41A53A74}" destId="{BD225EE9-019F-4E16-A1B9-3CDF155E2C16}" srcOrd="0" destOrd="0" presId="urn:microsoft.com/office/officeart/2005/8/layout/bProcess3"/>
    <dgm:cxn modelId="{617473A1-F6A4-440C-BD91-85C9EDD5880F}" type="presOf" srcId="{5F35A032-B9BB-481C-8B74-58044A3FEC50}" destId="{6ABAA878-EB12-4BE1-BC88-E6A9152770A2}" srcOrd="0" destOrd="0" presId="urn:microsoft.com/office/officeart/2005/8/layout/bProcess3"/>
    <dgm:cxn modelId="{479783A6-1DF2-455E-8F3F-D7780E9EBB7C}" srcId="{E429485B-FB49-42FD-96F3-B5D02577D004}" destId="{42AC2354-984E-426A-A20B-9C5809515208}" srcOrd="2" destOrd="0" parTransId="{A4D63F4A-92F6-4118-9C89-F799792B1E9F}" sibTransId="{98C28CBD-E841-4BF7-B472-426D41A53A74}"/>
    <dgm:cxn modelId="{1F2CC6CA-95D9-423C-9292-DF972B290ED2}" srcId="{E429485B-FB49-42FD-96F3-B5D02577D004}" destId="{EA85C9CC-1142-4063-B9B0-CE2268B9D6D9}" srcOrd="6" destOrd="0" parTransId="{4BA0097D-F781-4E04-9029-B7BBAB10348C}" sibTransId="{87E74406-6B94-4087-8851-F17DC616E131}"/>
    <dgm:cxn modelId="{DEA9C6E3-7905-40BE-AA5C-502A78686B5F}" type="presOf" srcId="{EA55D83F-844B-4057-9345-0263F5704F81}" destId="{619E5AA3-46F5-4DBB-94D3-31261068CFBF}" srcOrd="0" destOrd="0" presId="urn:microsoft.com/office/officeart/2005/8/layout/bProcess3"/>
    <dgm:cxn modelId="{CE61BCF5-CCEA-4D88-A820-83AE95B2FBAA}" srcId="{E429485B-FB49-42FD-96F3-B5D02577D004}" destId="{C974721E-060E-4F9E-95F9-2E192D7B0453}" srcOrd="3" destOrd="0" parTransId="{54E6314D-16A8-4344-BE42-CDFC4225AA5A}" sibTransId="{5F8DD755-2ABA-4395-A667-9454BCD627C0}"/>
    <dgm:cxn modelId="{7D06D0F7-FC51-47C8-A2AF-84A811835C9D}" type="presOf" srcId="{A04E389A-E5EA-4565-9D83-0C02BFDF8A39}" destId="{DEC6E926-5BFF-4BA0-95DB-0FD908F9A957}" srcOrd="0" destOrd="0" presId="urn:microsoft.com/office/officeart/2005/8/layout/bProcess3"/>
    <dgm:cxn modelId="{F2E274F9-185C-43AA-B4F5-6763245468AC}" type="presOf" srcId="{EA85C9CC-1142-4063-B9B0-CE2268B9D6D9}" destId="{8F103204-01A4-4324-8C72-D8375B87E4DE}" srcOrd="0" destOrd="0" presId="urn:microsoft.com/office/officeart/2005/8/layout/bProcess3"/>
    <dgm:cxn modelId="{2C5DDAFB-567F-416F-8052-D6258809E684}" type="presOf" srcId="{4B2CC092-B9F7-419A-9C1A-68B953835FCA}" destId="{682FC0B9-E38D-492C-913E-356728554721}" srcOrd="0" destOrd="0" presId="urn:microsoft.com/office/officeart/2005/8/layout/bProcess3"/>
    <dgm:cxn modelId="{6A68ACC3-9411-4F5E-B8A4-C196BD039520}" type="presParOf" srcId="{91678CE3-C046-452A-A6DB-3D61BDA56C5D}" destId="{823EBDA0-6C9B-4204-96C1-2F1566570FB5}" srcOrd="0" destOrd="0" presId="urn:microsoft.com/office/officeart/2005/8/layout/bProcess3"/>
    <dgm:cxn modelId="{821CE767-2DD9-4F51-A226-FD28D95D7B42}" type="presParOf" srcId="{91678CE3-C046-452A-A6DB-3D61BDA56C5D}" destId="{21D400C1-464C-4DD4-A935-97584BF112DD}" srcOrd="1" destOrd="0" presId="urn:microsoft.com/office/officeart/2005/8/layout/bProcess3"/>
    <dgm:cxn modelId="{CEBC5279-A53E-4E2E-9235-AB6464EF1F5D}" type="presParOf" srcId="{21D400C1-464C-4DD4-A935-97584BF112DD}" destId="{0866CE2B-A9A6-4F7C-8502-B797DBE41EFE}" srcOrd="0" destOrd="0" presId="urn:microsoft.com/office/officeart/2005/8/layout/bProcess3"/>
    <dgm:cxn modelId="{40A0C545-C413-49BE-B074-37A7BDC7B63A}" type="presParOf" srcId="{91678CE3-C046-452A-A6DB-3D61BDA56C5D}" destId="{6ABAA878-EB12-4BE1-BC88-E6A9152770A2}" srcOrd="2" destOrd="0" presId="urn:microsoft.com/office/officeart/2005/8/layout/bProcess3"/>
    <dgm:cxn modelId="{2F82AC3A-D11D-42F5-B929-5BFAA01900CD}" type="presParOf" srcId="{91678CE3-C046-452A-A6DB-3D61BDA56C5D}" destId="{619E5AA3-46F5-4DBB-94D3-31261068CFBF}" srcOrd="3" destOrd="0" presId="urn:microsoft.com/office/officeart/2005/8/layout/bProcess3"/>
    <dgm:cxn modelId="{E157FDC7-AAE5-47CD-8A93-AB9D28A804FC}" type="presParOf" srcId="{619E5AA3-46F5-4DBB-94D3-31261068CFBF}" destId="{7B2C6632-3F77-4522-B793-C5BB6FB0D2CA}" srcOrd="0" destOrd="0" presId="urn:microsoft.com/office/officeart/2005/8/layout/bProcess3"/>
    <dgm:cxn modelId="{EF4CE2E5-4BC8-4206-9733-276CFD81C949}" type="presParOf" srcId="{91678CE3-C046-452A-A6DB-3D61BDA56C5D}" destId="{45E8626D-2EF2-4527-9DFC-2A4EAAD1D8CC}" srcOrd="4" destOrd="0" presId="urn:microsoft.com/office/officeart/2005/8/layout/bProcess3"/>
    <dgm:cxn modelId="{C2CC0171-64B8-43BF-ABD3-C575FBB45021}" type="presParOf" srcId="{91678CE3-C046-452A-A6DB-3D61BDA56C5D}" destId="{BD225EE9-019F-4E16-A1B9-3CDF155E2C16}" srcOrd="5" destOrd="0" presId="urn:microsoft.com/office/officeart/2005/8/layout/bProcess3"/>
    <dgm:cxn modelId="{5E4EA380-CC50-47E9-969E-56BBBE115003}" type="presParOf" srcId="{BD225EE9-019F-4E16-A1B9-3CDF155E2C16}" destId="{9A6E2D2B-F1C2-4B8D-BD88-E6A0E837D85D}" srcOrd="0" destOrd="0" presId="urn:microsoft.com/office/officeart/2005/8/layout/bProcess3"/>
    <dgm:cxn modelId="{79D8D355-EEED-45EB-87E4-763754E645BD}" type="presParOf" srcId="{91678CE3-C046-452A-A6DB-3D61BDA56C5D}" destId="{72B0BEE6-0BED-4C9C-8228-577D63EE9E9A}" srcOrd="6" destOrd="0" presId="urn:microsoft.com/office/officeart/2005/8/layout/bProcess3"/>
    <dgm:cxn modelId="{815711D1-909D-4540-A84D-67EBB92E79E0}" type="presParOf" srcId="{91678CE3-C046-452A-A6DB-3D61BDA56C5D}" destId="{9DB2EFBD-C06E-4F8F-904D-F41DABBD3CEF}" srcOrd="7" destOrd="0" presId="urn:microsoft.com/office/officeart/2005/8/layout/bProcess3"/>
    <dgm:cxn modelId="{7F51C4FD-6190-495D-AF7C-E0B18F317C91}" type="presParOf" srcId="{9DB2EFBD-C06E-4F8F-904D-F41DABBD3CEF}" destId="{746B3236-0957-45DF-A279-3F62639DB01C}" srcOrd="0" destOrd="0" presId="urn:microsoft.com/office/officeart/2005/8/layout/bProcess3"/>
    <dgm:cxn modelId="{8E3BC9E3-70B9-4A17-B872-6E518EF40C1A}" type="presParOf" srcId="{91678CE3-C046-452A-A6DB-3D61BDA56C5D}" destId="{7B97B6D5-135A-4227-B0A3-F1C1B318A36B}" srcOrd="8" destOrd="0" presId="urn:microsoft.com/office/officeart/2005/8/layout/bProcess3"/>
    <dgm:cxn modelId="{35981FF5-1996-4DD3-9EE3-F7B7BC017297}" type="presParOf" srcId="{91678CE3-C046-452A-A6DB-3D61BDA56C5D}" destId="{6A92F9C3-29F4-4BDE-849E-2E2FAAF77575}" srcOrd="9" destOrd="0" presId="urn:microsoft.com/office/officeart/2005/8/layout/bProcess3"/>
    <dgm:cxn modelId="{10E1919F-34DC-4BAD-BB7B-FCA8E2E11155}" type="presParOf" srcId="{6A92F9C3-29F4-4BDE-849E-2E2FAAF77575}" destId="{1F8E878C-362B-4EC8-9D97-CB5131B2E4E7}" srcOrd="0" destOrd="0" presId="urn:microsoft.com/office/officeart/2005/8/layout/bProcess3"/>
    <dgm:cxn modelId="{9153EEBB-C6DE-429D-84FD-58C3E81D0B65}" type="presParOf" srcId="{91678CE3-C046-452A-A6DB-3D61BDA56C5D}" destId="{C99BBD48-FC2A-4AA0-908C-6D5866468C2F}" srcOrd="10" destOrd="0" presId="urn:microsoft.com/office/officeart/2005/8/layout/bProcess3"/>
    <dgm:cxn modelId="{0E93CCBA-DD27-4BA2-9153-226098E4A65C}" type="presParOf" srcId="{91678CE3-C046-452A-A6DB-3D61BDA56C5D}" destId="{682FC0B9-E38D-492C-913E-356728554721}" srcOrd="11" destOrd="0" presId="urn:microsoft.com/office/officeart/2005/8/layout/bProcess3"/>
    <dgm:cxn modelId="{8662C771-3A54-4BBA-AD48-E86E6CF3BD28}" type="presParOf" srcId="{682FC0B9-E38D-492C-913E-356728554721}" destId="{5F99D61B-78FA-4453-9DBE-99B8E21A6442}" srcOrd="0" destOrd="0" presId="urn:microsoft.com/office/officeart/2005/8/layout/bProcess3"/>
    <dgm:cxn modelId="{578A5C2D-09C2-4CC5-9E15-CF6ABA85BC6E}" type="presParOf" srcId="{91678CE3-C046-452A-A6DB-3D61BDA56C5D}" destId="{8F103204-01A4-4324-8C72-D8375B87E4DE}" srcOrd="12" destOrd="0" presId="urn:microsoft.com/office/officeart/2005/8/layout/bProcess3"/>
    <dgm:cxn modelId="{B9D0F9D4-CCF5-4AAD-90E6-70DE0B2E2FC0}" type="presParOf" srcId="{91678CE3-C046-452A-A6DB-3D61BDA56C5D}" destId="{A0AA70BC-C346-4FB5-ABDB-C538D789A77E}" srcOrd="13" destOrd="0" presId="urn:microsoft.com/office/officeart/2005/8/layout/bProcess3"/>
    <dgm:cxn modelId="{E227CAC5-6DAE-4628-96B9-7AE9C5E93BC9}" type="presParOf" srcId="{A0AA70BC-C346-4FB5-ABDB-C538D789A77E}" destId="{0B2AFD0E-1166-42E3-9A33-84CAF747D064}" srcOrd="0" destOrd="0" presId="urn:microsoft.com/office/officeart/2005/8/layout/bProcess3"/>
    <dgm:cxn modelId="{498670CA-B9DA-446F-8C60-DF71C1365018}" type="presParOf" srcId="{91678CE3-C046-452A-A6DB-3D61BDA56C5D}" destId="{DEC6E926-5BFF-4BA0-95DB-0FD908F9A957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00C1-464C-4DD4-A935-97584BF112DD}">
      <dsp:nvSpPr>
        <dsp:cNvPr id="0" name=""/>
        <dsp:cNvSpPr/>
      </dsp:nvSpPr>
      <dsp:spPr>
        <a:xfrm>
          <a:off x="1542339" y="434757"/>
          <a:ext cx="323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95290" y="478706"/>
        <a:ext cx="17710" cy="3542"/>
      </dsp:txXfrm>
    </dsp:sp>
    <dsp:sp modelId="{823EBDA0-6C9B-4204-96C1-2F1566570FB5}">
      <dsp:nvSpPr>
        <dsp:cNvPr id="0" name=""/>
        <dsp:cNvSpPr/>
      </dsp:nvSpPr>
      <dsp:spPr>
        <a:xfrm>
          <a:off x="4091" y="18462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YouTube Search</a:t>
          </a:r>
          <a:endParaRPr lang="ko-KR" altLang="en-US" sz="2100" kern="1200"/>
        </a:p>
      </dsp:txBody>
      <dsp:txXfrm>
        <a:off x="4091" y="18462"/>
        <a:ext cx="1540048" cy="924029"/>
      </dsp:txXfrm>
    </dsp:sp>
    <dsp:sp modelId="{619E5AA3-46F5-4DBB-94D3-31261068CFBF}">
      <dsp:nvSpPr>
        <dsp:cNvPr id="0" name=""/>
        <dsp:cNvSpPr/>
      </dsp:nvSpPr>
      <dsp:spPr>
        <a:xfrm>
          <a:off x="3436599" y="434757"/>
          <a:ext cx="323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89550" y="478706"/>
        <a:ext cx="17710" cy="3542"/>
      </dsp:txXfrm>
    </dsp:sp>
    <dsp:sp modelId="{6ABAA878-EB12-4BE1-BC88-E6A9152770A2}">
      <dsp:nvSpPr>
        <dsp:cNvPr id="0" name=""/>
        <dsp:cNvSpPr/>
      </dsp:nvSpPr>
      <dsp:spPr>
        <a:xfrm>
          <a:off x="1898351" y="18462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 Video Selection</a:t>
          </a:r>
          <a:endParaRPr lang="ko-KR" altLang="en-US" sz="2100" kern="1200"/>
        </a:p>
      </dsp:txBody>
      <dsp:txXfrm>
        <a:off x="1898351" y="18462"/>
        <a:ext cx="1540048" cy="924029"/>
      </dsp:txXfrm>
    </dsp:sp>
    <dsp:sp modelId="{BD225EE9-019F-4E16-A1B9-3CDF155E2C16}">
      <dsp:nvSpPr>
        <dsp:cNvPr id="0" name=""/>
        <dsp:cNvSpPr/>
      </dsp:nvSpPr>
      <dsp:spPr>
        <a:xfrm>
          <a:off x="774115" y="940692"/>
          <a:ext cx="3788519" cy="323611"/>
        </a:xfrm>
        <a:custGeom>
          <a:avLst/>
          <a:gdLst/>
          <a:ahLst/>
          <a:cxnLst/>
          <a:rect l="0" t="0" r="0" b="0"/>
          <a:pathLst>
            <a:path>
              <a:moveTo>
                <a:pt x="3788519" y="0"/>
              </a:moveTo>
              <a:lnTo>
                <a:pt x="3788519" y="178905"/>
              </a:lnTo>
              <a:lnTo>
                <a:pt x="0" y="178905"/>
              </a:lnTo>
              <a:lnTo>
                <a:pt x="0" y="32361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73249" y="1100726"/>
        <a:ext cx="190252" cy="3542"/>
      </dsp:txXfrm>
    </dsp:sp>
    <dsp:sp modelId="{45E8626D-2EF2-4527-9DFC-2A4EAAD1D8CC}">
      <dsp:nvSpPr>
        <dsp:cNvPr id="0" name=""/>
        <dsp:cNvSpPr/>
      </dsp:nvSpPr>
      <dsp:spPr>
        <a:xfrm>
          <a:off x="3792611" y="18462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 Audio Extraction</a:t>
          </a:r>
          <a:endParaRPr lang="ko-KR" altLang="en-US" sz="2100" kern="1200"/>
        </a:p>
      </dsp:txBody>
      <dsp:txXfrm>
        <a:off x="3792611" y="18462"/>
        <a:ext cx="1540048" cy="924029"/>
      </dsp:txXfrm>
    </dsp:sp>
    <dsp:sp modelId="{9DB2EFBD-C06E-4F8F-904D-F41DABBD3CEF}">
      <dsp:nvSpPr>
        <dsp:cNvPr id="0" name=""/>
        <dsp:cNvSpPr/>
      </dsp:nvSpPr>
      <dsp:spPr>
        <a:xfrm>
          <a:off x="1542339" y="1712998"/>
          <a:ext cx="323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95290" y="1756946"/>
        <a:ext cx="17710" cy="3542"/>
      </dsp:txXfrm>
    </dsp:sp>
    <dsp:sp modelId="{72B0BEE6-0BED-4C9C-8228-577D63EE9E9A}">
      <dsp:nvSpPr>
        <dsp:cNvPr id="0" name=""/>
        <dsp:cNvSpPr/>
      </dsp:nvSpPr>
      <dsp:spPr>
        <a:xfrm>
          <a:off x="4091" y="1296703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Speech-to-Text</a:t>
          </a:r>
          <a:endParaRPr lang="ko-KR" altLang="en-US" sz="2100" kern="1200"/>
        </a:p>
      </dsp:txBody>
      <dsp:txXfrm>
        <a:off x="4091" y="1296703"/>
        <a:ext cx="1540048" cy="924029"/>
      </dsp:txXfrm>
    </dsp:sp>
    <dsp:sp modelId="{6A92F9C3-29F4-4BDE-849E-2E2FAAF77575}">
      <dsp:nvSpPr>
        <dsp:cNvPr id="0" name=""/>
        <dsp:cNvSpPr/>
      </dsp:nvSpPr>
      <dsp:spPr>
        <a:xfrm>
          <a:off x="3436599" y="1704413"/>
          <a:ext cx="2710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304"/>
              </a:moveTo>
              <a:lnTo>
                <a:pt x="152632" y="54304"/>
              </a:lnTo>
              <a:lnTo>
                <a:pt x="152632" y="45720"/>
              </a:lnTo>
              <a:lnTo>
                <a:pt x="27106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587" y="1748362"/>
        <a:ext cx="15089" cy="3542"/>
      </dsp:txXfrm>
    </dsp:sp>
    <dsp:sp modelId="{7B97B6D5-135A-4227-B0A3-F1C1B318A36B}">
      <dsp:nvSpPr>
        <dsp:cNvPr id="0" name=""/>
        <dsp:cNvSpPr/>
      </dsp:nvSpPr>
      <dsp:spPr>
        <a:xfrm>
          <a:off x="1898351" y="1296703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 Context Creation</a:t>
          </a:r>
          <a:endParaRPr lang="ko-KR" altLang="en-US" sz="2100" kern="1200"/>
        </a:p>
      </dsp:txBody>
      <dsp:txXfrm>
        <a:off x="1898351" y="1296703"/>
        <a:ext cx="1540048" cy="924029"/>
      </dsp:txXfrm>
    </dsp:sp>
    <dsp:sp modelId="{682FC0B9-E38D-492C-913E-356728554721}">
      <dsp:nvSpPr>
        <dsp:cNvPr id="0" name=""/>
        <dsp:cNvSpPr/>
      </dsp:nvSpPr>
      <dsp:spPr>
        <a:xfrm>
          <a:off x="774115" y="2210348"/>
          <a:ext cx="3735973" cy="332195"/>
        </a:xfrm>
        <a:custGeom>
          <a:avLst/>
          <a:gdLst/>
          <a:ahLst/>
          <a:cxnLst/>
          <a:rect l="0" t="0" r="0" b="0"/>
          <a:pathLst>
            <a:path>
              <a:moveTo>
                <a:pt x="3735973" y="0"/>
              </a:moveTo>
              <a:lnTo>
                <a:pt x="3735973" y="183197"/>
              </a:lnTo>
              <a:lnTo>
                <a:pt x="0" y="183197"/>
              </a:lnTo>
              <a:lnTo>
                <a:pt x="0" y="33219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48263" y="2374675"/>
        <a:ext cx="187677" cy="3542"/>
      </dsp:txXfrm>
    </dsp:sp>
    <dsp:sp modelId="{C99BBD48-FC2A-4AA0-908C-6D5866468C2F}">
      <dsp:nvSpPr>
        <dsp:cNvPr id="0" name=""/>
        <dsp:cNvSpPr/>
      </dsp:nvSpPr>
      <dsp:spPr>
        <a:xfrm>
          <a:off x="3740064" y="1288119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AI Analysis</a:t>
          </a:r>
          <a:endParaRPr lang="ko-KR" altLang="en-US" sz="2100" kern="1200" dirty="0"/>
        </a:p>
      </dsp:txBody>
      <dsp:txXfrm>
        <a:off x="3740064" y="1288119"/>
        <a:ext cx="1540048" cy="924029"/>
      </dsp:txXfrm>
    </dsp:sp>
    <dsp:sp modelId="{A0AA70BC-C346-4FB5-ABDB-C538D789A77E}">
      <dsp:nvSpPr>
        <dsp:cNvPr id="0" name=""/>
        <dsp:cNvSpPr/>
      </dsp:nvSpPr>
      <dsp:spPr>
        <a:xfrm>
          <a:off x="1542339" y="2991238"/>
          <a:ext cx="323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95290" y="3035187"/>
        <a:ext cx="17710" cy="3542"/>
      </dsp:txXfrm>
    </dsp:sp>
    <dsp:sp modelId="{8F103204-01A4-4324-8C72-D8375B87E4DE}">
      <dsp:nvSpPr>
        <dsp:cNvPr id="0" name=""/>
        <dsp:cNvSpPr/>
      </dsp:nvSpPr>
      <dsp:spPr>
        <a:xfrm>
          <a:off x="4091" y="2574943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Expert Discussion</a:t>
          </a:r>
          <a:endParaRPr lang="ko-KR" altLang="en-US" sz="2100" kern="1200"/>
        </a:p>
      </dsp:txBody>
      <dsp:txXfrm>
        <a:off x="4091" y="2574943"/>
        <a:ext cx="1540048" cy="924029"/>
      </dsp:txXfrm>
    </dsp:sp>
    <dsp:sp modelId="{DEC6E926-5BFF-4BA0-95DB-0FD908F9A957}">
      <dsp:nvSpPr>
        <dsp:cNvPr id="0" name=""/>
        <dsp:cNvSpPr/>
      </dsp:nvSpPr>
      <dsp:spPr>
        <a:xfrm>
          <a:off x="1898351" y="2574943"/>
          <a:ext cx="1540048" cy="924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Final Summary</a:t>
          </a:r>
          <a:endParaRPr lang="ko-KR" altLang="en-US" sz="2100" kern="1200" dirty="0"/>
        </a:p>
      </dsp:txBody>
      <dsp:txXfrm>
        <a:off x="1898351" y="2574943"/>
        <a:ext cx="1540048" cy="924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0C691-E09D-4269-86B3-431E4CD703A4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59FF9-9C59-4E99-A2E0-8495AD0B8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2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3200" kern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0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DD631-559D-C5F9-7776-4AE6C1DB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39CB15-D1F9-0195-C44F-038E6D689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86FA2-2827-1E6C-BD69-C838E8486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매개변수들을 각 에이전트의 특성과 목적에 맞게 조절함으로써</a:t>
            </a:r>
            <a:r>
              <a:rPr lang="en-US" altLang="ko-KR" dirty="0"/>
              <a:t>, </a:t>
            </a:r>
            <a:r>
              <a:rPr lang="ko-KR" altLang="en-US" dirty="0"/>
              <a:t>더 효과적이고 자연스러운 토론이 이루어지도록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FEFF9-4BB3-A0E5-1476-0B650CC8E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81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40FE4-2FD8-0B22-23AC-F36D01D6D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AC1811-7440-CD38-29C3-9A2C63E26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ED04ED-D597-3DF2-0227-3095E90F4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82EC2-732E-D179-0654-791291CA5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85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EC15E-25BE-98F8-9990-9AA51A88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595D5-A3C1-16CE-F028-0F56A695F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E378EB-A1FF-6570-BB13-5B98B3948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노벨상으로 검색하여</a:t>
            </a:r>
            <a:endParaRPr lang="en-US" altLang="ko-KR" dirty="0"/>
          </a:p>
          <a:p>
            <a:r>
              <a:rPr lang="ko-KR" altLang="en-US" dirty="0"/>
              <a:t>영상 </a:t>
            </a:r>
            <a:r>
              <a:rPr lang="en-US" altLang="ko-KR" dirty="0"/>
              <a:t>4</a:t>
            </a:r>
            <a:r>
              <a:rPr lang="ko-KR" altLang="en-US" dirty="0"/>
              <a:t>개를 선택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 프롬프트 </a:t>
            </a:r>
            <a:r>
              <a:rPr lang="en-US" altLang="ko-KR" dirty="0"/>
              <a:t>‘</a:t>
            </a:r>
            <a:r>
              <a:rPr lang="ko-KR" altLang="en-US" dirty="0"/>
              <a:t>비즈니스 아이디어 제공해줘</a:t>
            </a:r>
            <a:r>
              <a:rPr lang="en-US" altLang="ko-KR" dirty="0"/>
              <a:t>’.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4229CA-5775-24E4-5F27-6CCC81545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4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CA871-9375-64A7-A7B2-DD4AF40B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1BE3AD-63BF-B0C2-17EA-3B539314C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668DA-A3D7-0D67-3E21-9BE5E61AE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노벨상으로 검색하여</a:t>
            </a:r>
            <a:endParaRPr lang="en-US" altLang="ko-KR" dirty="0"/>
          </a:p>
          <a:p>
            <a:r>
              <a:rPr lang="ko-KR" altLang="en-US" dirty="0"/>
              <a:t>영상 </a:t>
            </a:r>
            <a:r>
              <a:rPr lang="en-US" altLang="ko-KR" dirty="0"/>
              <a:t>4</a:t>
            </a:r>
            <a:r>
              <a:rPr lang="ko-KR" altLang="en-US" dirty="0"/>
              <a:t>개를 선택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 프롬프트 </a:t>
            </a:r>
            <a:r>
              <a:rPr lang="en-US" altLang="ko-KR" dirty="0"/>
              <a:t>‘</a:t>
            </a:r>
            <a:r>
              <a:rPr lang="ko-KR" altLang="en-US" dirty="0"/>
              <a:t>비즈니스 아이디어 제공해줘</a:t>
            </a:r>
            <a:r>
              <a:rPr lang="en-US" altLang="ko-KR" dirty="0"/>
              <a:t>’.</a:t>
            </a:r>
          </a:p>
          <a:p>
            <a:endParaRPr lang="en-US" altLang="ko-KR" dirty="0"/>
          </a:p>
          <a:p>
            <a:r>
              <a:rPr lang="en-US" altLang="ko-KR" dirty="0" err="1"/>
              <a:t>YourTrend</a:t>
            </a:r>
            <a:r>
              <a:rPr lang="en-US" altLang="ko-KR" dirty="0"/>
              <a:t> AI</a:t>
            </a:r>
            <a:r>
              <a:rPr lang="ko-KR" altLang="en-US" dirty="0"/>
              <a:t>의 라운드별 토론은 다음과 같은 특징과 차이가 있습니다</a:t>
            </a:r>
            <a:r>
              <a:rPr lang="en-US" altLang="ko-KR" dirty="0"/>
              <a:t>:</a:t>
            </a:r>
          </a:p>
          <a:p>
            <a:r>
              <a:rPr lang="en-US" altLang="ko-KR" b="1" dirty="0"/>
              <a:t>Round 1: </a:t>
            </a:r>
            <a:r>
              <a:rPr lang="ko-KR" altLang="en-US" b="1" dirty="0"/>
              <a:t>초기 분석 및 아이디어 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1000</a:t>
            </a:r>
            <a:r>
              <a:rPr lang="ko-KR" altLang="en-US" dirty="0"/>
              <a:t>토큰의 상세한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전문가가 자신의 전문 분야에서 깊이 있는 초기 분석 제공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문제점과 기회 요소의 상세한 파악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가지 관점</a:t>
            </a:r>
            <a:r>
              <a:rPr lang="en-US" altLang="ko-KR" dirty="0"/>
              <a:t>(</a:t>
            </a:r>
            <a:r>
              <a:rPr lang="ko-KR" altLang="en-US" dirty="0"/>
              <a:t>현재 상황</a:t>
            </a:r>
            <a:r>
              <a:rPr lang="en-US" altLang="ko-KR" dirty="0"/>
              <a:t>, </a:t>
            </a:r>
            <a:r>
              <a:rPr lang="ko-KR" altLang="en-US" dirty="0"/>
              <a:t>기회 요소</a:t>
            </a:r>
            <a:r>
              <a:rPr lang="en-US" altLang="ko-KR" dirty="0"/>
              <a:t>, </a:t>
            </a:r>
            <a:r>
              <a:rPr lang="ko-KR" altLang="en-US" dirty="0"/>
              <a:t>해결 방안</a:t>
            </a:r>
            <a:r>
              <a:rPr lang="en-US" altLang="ko-KR" dirty="0"/>
              <a:t>, </a:t>
            </a:r>
            <a:r>
              <a:rPr lang="ko-KR" altLang="en-US" dirty="0"/>
              <a:t>실행 계획</a:t>
            </a:r>
            <a:r>
              <a:rPr lang="en-US" altLang="ko-KR" dirty="0"/>
              <a:t>, </a:t>
            </a:r>
            <a:r>
              <a:rPr lang="ko-KR" altLang="en-US" dirty="0"/>
              <a:t>도전 과제</a:t>
            </a:r>
            <a:r>
              <a:rPr lang="en-US" altLang="ko-KR" dirty="0"/>
              <a:t>) </a:t>
            </a:r>
            <a:r>
              <a:rPr lang="ko-KR" altLang="en-US" dirty="0"/>
              <a:t>포함</a:t>
            </a:r>
          </a:p>
          <a:p>
            <a:endParaRPr lang="en-US" altLang="ko-KR" dirty="0"/>
          </a:p>
          <a:p>
            <a:pPr>
              <a:buFont typeface="+mj-lt"/>
              <a:buNone/>
            </a:pPr>
            <a:r>
              <a:rPr lang="en-US" altLang="ko-KR" b="1" dirty="0"/>
              <a:t>AI </a:t>
            </a:r>
            <a:r>
              <a:rPr lang="ko-KR" altLang="en-US" b="1" dirty="0"/>
              <a:t>전문가의 분석 예시</a:t>
            </a:r>
            <a:r>
              <a:rPr lang="ko-KR" altLang="en-US" dirty="0"/>
              <a:t> 시장분석가는 주어진 상황에 대해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시장 분석</a:t>
            </a:r>
            <a:r>
              <a:rPr lang="en-US" altLang="ko-KR" dirty="0"/>
              <a:t>: </a:t>
            </a:r>
            <a:r>
              <a:rPr lang="ko-KR" altLang="en-US" dirty="0"/>
              <a:t>노벨상 교육 콘텐츠의 현황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기회 요소</a:t>
            </a:r>
            <a:r>
              <a:rPr lang="en-US" altLang="ko-KR" dirty="0"/>
              <a:t>: </a:t>
            </a:r>
            <a:r>
              <a:rPr lang="ko-KR" altLang="en-US" dirty="0"/>
              <a:t>일반 대중들의 관심도와 이해 가능성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해결 방안</a:t>
            </a:r>
            <a:r>
              <a:rPr lang="en-US" altLang="ko-KR" dirty="0"/>
              <a:t>: </a:t>
            </a:r>
            <a:r>
              <a:rPr lang="ko-KR" altLang="en-US" dirty="0"/>
              <a:t>연구 내용과 수상자 정보의 접근성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구체적 실행 계획</a:t>
            </a:r>
            <a:r>
              <a:rPr lang="en-US" altLang="ko-KR" dirty="0"/>
              <a:t>: </a:t>
            </a:r>
            <a:r>
              <a:rPr lang="ko-KR" altLang="en-US" dirty="0"/>
              <a:t>데이터 체계화와 시각화 방안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예상되는 도전과제</a:t>
            </a:r>
            <a:r>
              <a:rPr lang="en-US" altLang="ko-KR" dirty="0"/>
              <a:t>: </a:t>
            </a:r>
            <a:r>
              <a:rPr lang="ko-KR" altLang="en-US" dirty="0"/>
              <a:t>콘텐츠의 전문성과 대중성 균형</a:t>
            </a:r>
          </a:p>
          <a:p>
            <a:r>
              <a:rPr lang="ko-KR" altLang="en-US" dirty="0"/>
              <a:t>이러한 예시를 통해 프로젝트 고찰 섹션에서 강조할 수 있는 점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시스템의 실제 성능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복잡한 주제도 체계적으로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전문가다운 깊이 있는 인사이트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실행 가능한 구체적 제안 도출</a:t>
            </a:r>
          </a:p>
          <a:p>
            <a:pPr>
              <a:buFont typeface="+mj-lt"/>
              <a:buAutoNum type="arabicPeriod" startAt="2"/>
            </a:pPr>
            <a:r>
              <a:rPr lang="ko-KR" altLang="en-US" b="1" dirty="0"/>
              <a:t>기술적 완성도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자연스러운 문장 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논리적인 분석 흐름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맥락에 맞는 전문적 용어 사용</a:t>
            </a:r>
          </a:p>
          <a:p>
            <a:pPr>
              <a:buFont typeface="+mj-lt"/>
              <a:buAutoNum type="arabicPeriod" startAt="3"/>
            </a:pPr>
            <a:r>
              <a:rPr lang="ko-KR" altLang="en-US" b="1" dirty="0"/>
              <a:t>실용성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프로젝트 기획에 활용 가능한 수준의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구체적인 실행 방안 제시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예상 문제점까지 고려한 종합적 분석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CA82A-1FFD-984B-A8A2-64BBF4B99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6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54FC-EAC9-0DE7-6839-77579FE0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C3E232-6EF0-D0DB-1D33-77C2B4A19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82F7B-BF7A-7EDC-F96C-EFDDF94DE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Round 2: </a:t>
            </a:r>
            <a:r>
              <a:rPr lang="ko-KR" altLang="en-US" b="1" dirty="0"/>
              <a:t>상호 피드백 및 발전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길이</a:t>
            </a:r>
            <a:r>
              <a:rPr lang="en-US" altLang="ko-KR" dirty="0"/>
              <a:t>: 200</a:t>
            </a:r>
            <a:r>
              <a:rPr lang="ko-KR" altLang="en-US" dirty="0"/>
              <a:t>자 이내의 간단한 피드백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전문가들의 의견에 대한 반응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보완점 제시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구체적인 협력 방안 모색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DCEE2-542E-8F00-AFA1-BE25DF94B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AE72D-0710-DF95-2C2B-8AE5AA38A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DF4B50-0F93-E73C-2C5D-D67685A7B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2BAFEA-D7FD-4A93-10B2-7E094603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Round 3: </a:t>
            </a:r>
            <a:r>
              <a:rPr lang="ko-KR" altLang="en-US" b="1" dirty="0"/>
              <a:t>최종 합의 및 결론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길이</a:t>
            </a:r>
            <a:r>
              <a:rPr lang="en-US" altLang="ko-KR" dirty="0"/>
              <a:t>: 200</a:t>
            </a:r>
            <a:r>
              <a:rPr lang="ko-KR" altLang="en-US" dirty="0"/>
              <a:t>자 이내의 결론적 제안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논의를 종합한 최종 의견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실행 가능한 구체적 방안 제시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향후 과제 명확화</a:t>
            </a:r>
          </a:p>
          <a:p>
            <a:endParaRPr lang="en-US" altLang="ko-KR" dirty="0"/>
          </a:p>
          <a:p>
            <a:r>
              <a:rPr lang="ko-KR" altLang="en-US" dirty="0"/>
              <a:t>이러한 단계적 토론을 통해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첫 라운드에서 각자의 전문성을 바탕으로 한 깊이 있는 분석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둘째 라운드에서 다른 전문가의 의견을 보완하고 발전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마지막 라운드에서 실현 가능한 최종 합의점 도출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0ED5ED-E88A-FD26-8A7C-C697AF10E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22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78164-0A9A-63EF-61D8-111C6964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692E13-2E88-2F66-D74D-A129EE39C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C0A5B-D7D1-BFF3-4D6E-579FBED86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10C64-BDA5-695E-D327-BB185ADD9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3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DC4A-A0DD-75BD-FAA2-966E8D28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747D10-AA87-C245-8736-9702A07A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116E5B-414F-554E-0014-A9F56A94B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AB6146-E3F6-15D3-B1D8-DE1B73B7A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81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E639-B5CB-7DB7-2DA0-8E6104DB0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FECA0F-B4E3-4F89-25B8-A2E748FCE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76C7EA-42E3-22D6-EB00-C9EB2F4FB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27480C-64C2-F97D-33E8-185F5AB5E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14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077F2-4A21-F60A-D441-9EA11F7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DC5309-AADF-6F8A-4425-86BF1E495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2A79A8-C509-CDE4-9C96-5BC8D7140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514B64-3A81-CFD8-AB35-96C121DE5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5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C120-4336-665B-90C5-FB07267C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1AEC05-B3A1-7E98-4C74-9E6BBC557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F6549-D150-2D5A-A3A8-CF69A9C49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핵심 목표는 </a:t>
            </a:r>
            <a:r>
              <a:rPr lang="en-US" altLang="ko-KR" dirty="0"/>
              <a:t>YouTube </a:t>
            </a:r>
            <a:r>
              <a:rPr lang="ko-KR" altLang="en-US" dirty="0"/>
              <a:t>콘텐츠 기반의 </a:t>
            </a:r>
            <a:r>
              <a:rPr lang="en-US" altLang="ko-KR" dirty="0"/>
              <a:t>AI </a:t>
            </a:r>
            <a:r>
              <a:rPr lang="ko-KR" altLang="en-US" dirty="0"/>
              <a:t>전문가 토론을 통한 실행 가능한 프로젝트 아이디어 도출 및 기획 자동화입니다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목표를 설정하게 된 배경에는 세 가지 주요한 필요성이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YouTube</a:t>
            </a:r>
            <a:r>
              <a:rPr lang="ko-KR" altLang="en-US" dirty="0"/>
              <a:t>에는 막대한 양의 가치 있는 데이터가 존재하지만</a:t>
            </a:r>
            <a:r>
              <a:rPr lang="en-US" altLang="ko-KR" dirty="0"/>
              <a:t>, </a:t>
            </a:r>
            <a:r>
              <a:rPr lang="ko-KR" altLang="en-US" dirty="0"/>
              <a:t>이를 효과적으로 활용하지 못하고 있는 현실이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기존의 수동 분석 방식으로는 시간과 노력이 많이 소요될 뿐만 아니라</a:t>
            </a:r>
            <a:r>
              <a:rPr lang="en-US" altLang="ko-KR" dirty="0"/>
              <a:t>, </a:t>
            </a:r>
            <a:r>
              <a:rPr lang="ko-KR" altLang="en-US" dirty="0"/>
              <a:t>전문가 관점의 종합적인 분석이 부재한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문제들을 해결하기 위해 저희가 주목한 세 가지 주요 과제는 다음과 같습니다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비효율적인 콘텐츠 분석 과정의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단편적인 인사이트를 벗어난 전문적인 분석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실행 가능한 프로젝트 기획으로의 전환</a:t>
            </a:r>
          </a:p>
          <a:p>
            <a:r>
              <a:rPr lang="ko-KR" altLang="en-US" dirty="0"/>
              <a:t>이러한 문제들을 해결함으로써</a:t>
            </a:r>
            <a:r>
              <a:rPr lang="en-US" altLang="ko-KR" dirty="0"/>
              <a:t>, </a:t>
            </a:r>
            <a:r>
              <a:rPr lang="ko-KR" altLang="en-US" dirty="0"/>
              <a:t>사용자들이 보다 효율적이고 전문적으로 프로젝트 아이디어를 도출하고 실행할 수 있도록 지원하고자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슬라이드에서는 이를 위한 저희의 구체적인 접근 방법을 소개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D3F9E-872F-E0B9-1FAC-B1FACEEC8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0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958F2-9D29-B6C4-2156-A55DF0D3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820073-72EF-768B-FC15-ADD178033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C3343C-93A0-271B-1E6B-16164DDC6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요구사항 분석</a:t>
            </a:r>
            <a:r>
              <a:rPr lang="ko-KR" altLang="en-US" dirty="0"/>
              <a:t> </a:t>
            </a:r>
            <a:r>
              <a:rPr lang="en-US" altLang="ko-KR" dirty="0"/>
              <a:t>YouTube </a:t>
            </a:r>
            <a:r>
              <a:rPr lang="ko-KR" altLang="en-US" dirty="0"/>
              <a:t>콘텐츠 기반 아이디어 도출의 필요성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AI </a:t>
            </a:r>
            <a:r>
              <a:rPr lang="ko-KR" altLang="en-US" dirty="0"/>
              <a:t>서비스들의 한계점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사용자 니즈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코드 개발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기반 핵심 기능 구현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Whisper </a:t>
            </a:r>
            <a:r>
              <a:rPr lang="ko-KR" altLang="en-US" dirty="0"/>
              <a:t>모델 음성인식 시스템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/>
              <a:t>전문가 토론 시스템 설계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API </a:t>
            </a:r>
            <a:r>
              <a:rPr lang="ko-KR" altLang="en-US" b="1" dirty="0"/>
              <a:t>연동</a:t>
            </a:r>
            <a:r>
              <a:rPr lang="ko-KR" altLang="en-US" dirty="0"/>
              <a:t> </a:t>
            </a:r>
            <a:r>
              <a:rPr lang="en-US" altLang="ko-KR" dirty="0"/>
              <a:t>YouTube Data API </a:t>
            </a:r>
            <a:r>
              <a:rPr lang="ko-KR" altLang="en-US" dirty="0"/>
              <a:t>연동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OpenAI GPT API </a:t>
            </a:r>
            <a:r>
              <a:rPr lang="ko-KR" altLang="en-US" dirty="0"/>
              <a:t>통합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Whisper API </a:t>
            </a:r>
            <a:r>
              <a:rPr lang="ko-KR" altLang="en-US" dirty="0"/>
              <a:t>구현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화면 구성</a:t>
            </a:r>
            <a:r>
              <a:rPr lang="ko-KR" altLang="en-US" dirty="0"/>
              <a:t> </a:t>
            </a:r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기반 웹 인터페이스 구현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사용자 친화적 </a:t>
            </a:r>
            <a:r>
              <a:rPr lang="en-US" altLang="ko-KR" dirty="0"/>
              <a:t>UI/UX </a:t>
            </a:r>
            <a:r>
              <a:rPr lang="ko-KR" altLang="en-US" dirty="0"/>
              <a:t>설계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실시간 진행 상황 모니터링 시스템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UI </a:t>
            </a:r>
            <a:r>
              <a:rPr lang="ko-KR" altLang="en-US" b="1" dirty="0"/>
              <a:t>구현</a:t>
            </a:r>
            <a:r>
              <a:rPr lang="ko-KR" altLang="en-US" dirty="0"/>
              <a:t> 반응형 웹 디자인 적용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직관적인 사용자 인터페이스 구현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시각적 피드백 시스템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QA</a:t>
            </a:r>
            <a:r>
              <a:rPr lang="ko-KR" altLang="en-US" dirty="0"/>
              <a:t> 시스템 안정성 테스트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성능 최적화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사용자 시나리오 검증</a:t>
            </a:r>
          </a:p>
          <a:p>
            <a:r>
              <a:rPr lang="en-US" altLang="ko-KR" dirty="0"/>
              <a:t>QA(Quality Assurance)</a:t>
            </a:r>
            <a:r>
              <a:rPr lang="ko-KR" altLang="en-US" dirty="0"/>
              <a:t>는 품질 보증을 의미하며</a:t>
            </a:r>
            <a:r>
              <a:rPr lang="en-US" altLang="ko-KR" dirty="0"/>
              <a:t>, </a:t>
            </a:r>
            <a:r>
              <a:rPr lang="ko-KR" altLang="en-US" dirty="0"/>
              <a:t>소프트웨어의 품질을 테스트하고 검증하는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7A277B-9FA7-67DD-0597-C2822E529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7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A0FC-72FF-CE99-AB8D-CF27B44A8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875D8-503E-4E06-FC88-ED5B5D32E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97F7AF-83EA-8A73-F753-1E8F272FD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275482-7904-FE8B-FE9E-72C614793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7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937E-3AFD-B463-091E-8D76C55F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37063-2A38-BBA0-40D2-391185FA6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FD1AEC-E6B4-6FE8-1D2E-CD23867A7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/>
              <a:t>기술적 차별성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현재 </a:t>
            </a:r>
            <a:r>
              <a:rPr lang="en-US" altLang="ko-KR" dirty="0"/>
              <a:t>Claude, GPT, Perplexity </a:t>
            </a:r>
            <a:r>
              <a:rPr lang="ko-KR" altLang="en-US" dirty="0"/>
              <a:t>등 주요 </a:t>
            </a:r>
            <a:r>
              <a:rPr lang="en-US" altLang="ko-KR" dirty="0"/>
              <a:t>AI </a:t>
            </a:r>
            <a:r>
              <a:rPr lang="ko-KR" altLang="en-US" dirty="0"/>
              <a:t>서비스들은 </a:t>
            </a:r>
            <a:r>
              <a:rPr lang="en-US" altLang="ko-KR" dirty="0"/>
              <a:t>YouTube URL</a:t>
            </a:r>
            <a:r>
              <a:rPr lang="ko-KR" altLang="en-US" dirty="0"/>
              <a:t>을 직접 처리하지 못하는 한계가 있습니다</a:t>
            </a:r>
            <a:r>
              <a:rPr lang="en-US" altLang="ko-KR" dirty="0"/>
              <a:t>. </a:t>
            </a:r>
            <a:r>
              <a:rPr lang="ko-KR" altLang="en-US" dirty="0"/>
              <a:t>이로 인해 영상 콘텐츠의 인사이트를 얻기 위해서는 여전히 수동 작업이 필요한 상황입니다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저희 </a:t>
            </a:r>
            <a:r>
              <a:rPr lang="en-US" altLang="ko-KR" dirty="0" err="1"/>
              <a:t>YourTrend</a:t>
            </a:r>
            <a:r>
              <a:rPr lang="en-US" altLang="ko-KR" dirty="0"/>
              <a:t> AI</a:t>
            </a:r>
            <a:r>
              <a:rPr lang="ko-KR" altLang="en-US" dirty="0"/>
              <a:t>는 </a:t>
            </a:r>
            <a:r>
              <a:rPr lang="en-US" altLang="ko-KR" dirty="0"/>
              <a:t>YouTube </a:t>
            </a:r>
            <a:r>
              <a:rPr lang="ko-KR" altLang="en-US" dirty="0"/>
              <a:t>영상의 자동 음성 인식</a:t>
            </a:r>
            <a:r>
              <a:rPr lang="en-US" altLang="ko-KR" dirty="0"/>
              <a:t>(Whisper)</a:t>
            </a:r>
            <a:r>
              <a:rPr lang="ko-KR" altLang="en-US" dirty="0"/>
              <a:t>과 텍스트 변환을 통해 이 문제를 해결했습니다</a:t>
            </a:r>
            <a:r>
              <a:rPr lang="en-US" altLang="ko-KR" dirty="0"/>
              <a:t>. URL</a:t>
            </a:r>
            <a:r>
              <a:rPr lang="ko-KR" altLang="en-US" dirty="0"/>
              <a:t>만 입력하면 자동으로 콘텐츠를 분석하고 인사이트를 도출할 수 있습니다</a:t>
            </a:r>
            <a:r>
              <a:rPr lang="en-US" altLang="ko-KR" dirty="0"/>
              <a:t>."</a:t>
            </a:r>
          </a:p>
          <a:p>
            <a:pPr>
              <a:buFont typeface="+mj-lt"/>
              <a:buAutoNum type="arabicPeriod" startAt="2"/>
            </a:pPr>
            <a:r>
              <a:rPr lang="ko-KR" altLang="en-US" b="1" dirty="0"/>
              <a:t>전문가 토론 시스템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단순 요약이나 분석을 넘어</a:t>
            </a:r>
            <a:r>
              <a:rPr lang="en-US" altLang="ko-KR" dirty="0"/>
              <a:t>, 4</a:t>
            </a:r>
            <a:r>
              <a:rPr lang="ko-KR" altLang="en-US" dirty="0"/>
              <a:t>개의 전문가 페르소나</a:t>
            </a:r>
            <a:r>
              <a:rPr lang="en-US" altLang="ko-KR" dirty="0"/>
              <a:t>(</a:t>
            </a:r>
            <a:r>
              <a:rPr lang="ko-KR" altLang="en-US" dirty="0"/>
              <a:t>시장분석가</a:t>
            </a:r>
            <a:r>
              <a:rPr lang="en-US" altLang="ko-KR" dirty="0"/>
              <a:t>, PM, </a:t>
            </a:r>
            <a:r>
              <a:rPr lang="ko-KR" altLang="en-US" dirty="0" err="1"/>
              <a:t>테크리드</a:t>
            </a:r>
            <a:r>
              <a:rPr lang="en-US" altLang="ko-KR" dirty="0"/>
              <a:t>, </a:t>
            </a:r>
            <a:r>
              <a:rPr lang="ko-KR" altLang="en-US" dirty="0"/>
              <a:t>사업전략가</a:t>
            </a:r>
            <a:r>
              <a:rPr lang="en-US" altLang="ko-KR" dirty="0"/>
              <a:t>)</a:t>
            </a:r>
            <a:r>
              <a:rPr lang="ko-KR" altLang="en-US" dirty="0"/>
              <a:t>를 통한 다각도 분석을 제공합니다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이는 마치 실제 전문가 회의를 진행하는 것과 같은 깊이 있는 토론과 분석을 가능하게 합니다</a:t>
            </a:r>
            <a:r>
              <a:rPr lang="en-US" altLang="ko-KR" dirty="0"/>
              <a:t>."</a:t>
            </a:r>
          </a:p>
          <a:p>
            <a:pPr>
              <a:buFont typeface="+mj-lt"/>
              <a:buAutoNum type="arabicPeriod" startAt="3"/>
            </a:pPr>
            <a:r>
              <a:rPr lang="ko-KR" altLang="en-US" b="1" dirty="0"/>
              <a:t>실용적 결과물 도출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대부분의 </a:t>
            </a:r>
            <a:r>
              <a:rPr lang="en-US" altLang="ko-KR" dirty="0"/>
              <a:t>AI </a:t>
            </a:r>
            <a:r>
              <a:rPr lang="ko-KR" altLang="en-US" dirty="0"/>
              <a:t>서비스가 단순 텍스트 분석과 요약에 그치는 반면</a:t>
            </a:r>
            <a:r>
              <a:rPr lang="en-US" altLang="ko-KR" dirty="0"/>
              <a:t>, </a:t>
            </a:r>
            <a:r>
              <a:rPr lang="ko-KR" altLang="en-US" dirty="0"/>
              <a:t>저희 서비스는 실제 실행 가능한 프로젝트 기획안을 도출합니다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구체적인 실행 계획</a:t>
            </a:r>
            <a:r>
              <a:rPr lang="en-US" altLang="ko-KR" dirty="0"/>
              <a:t>, </a:t>
            </a:r>
            <a:r>
              <a:rPr lang="ko-KR" altLang="en-US" dirty="0"/>
              <a:t>기술 구현 방안</a:t>
            </a:r>
            <a:r>
              <a:rPr lang="en-US" altLang="ko-KR" dirty="0"/>
              <a:t>, </a:t>
            </a:r>
            <a:r>
              <a:rPr lang="ko-KR" altLang="en-US" dirty="0"/>
              <a:t>사업 전략까지 포함된 종합적인 제안서를 자동으로 생성합니다</a:t>
            </a:r>
            <a:r>
              <a:rPr lang="en-US" altLang="ko-KR" dirty="0"/>
              <a:t>."</a:t>
            </a:r>
          </a:p>
          <a:p>
            <a:pPr>
              <a:buFont typeface="+mj-lt"/>
              <a:buAutoNum type="arabicPeriod" startAt="4"/>
            </a:pPr>
            <a:r>
              <a:rPr lang="ko-KR" altLang="en-US" b="1" dirty="0"/>
              <a:t>사용자 중심 설계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복잡한 영상 검색과 필터링 시스템을 통해 사용자가 원하는 콘텐츠를 쉽게 찾을 수 있습니다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실시간 진행 상황 모니터링과 직관적인 </a:t>
            </a:r>
            <a:r>
              <a:rPr lang="en-US" altLang="ko-KR" dirty="0"/>
              <a:t>UI</a:t>
            </a:r>
            <a:r>
              <a:rPr lang="ko-KR" altLang="en-US" dirty="0"/>
              <a:t>를 통해 사용자 친화적인 경험을 제공합니다</a:t>
            </a:r>
            <a:r>
              <a:rPr lang="en-US" altLang="ko-KR" dirty="0"/>
              <a:t>."</a:t>
            </a:r>
          </a:p>
          <a:p>
            <a:r>
              <a:rPr lang="ko-KR" altLang="en-US" dirty="0"/>
              <a:t>이러한 독창적인 특징들을 통해</a:t>
            </a:r>
            <a:r>
              <a:rPr lang="en-US" altLang="ko-KR" dirty="0"/>
              <a:t>, </a:t>
            </a:r>
            <a:r>
              <a:rPr lang="en-US" altLang="ko-KR" dirty="0" err="1"/>
              <a:t>YourTrend</a:t>
            </a:r>
            <a:r>
              <a:rPr lang="en-US" altLang="ko-KR" dirty="0"/>
              <a:t> AI</a:t>
            </a:r>
            <a:r>
              <a:rPr lang="ko-KR" altLang="en-US" dirty="0"/>
              <a:t>는 기존 </a:t>
            </a:r>
            <a:r>
              <a:rPr lang="en-US" altLang="ko-KR" dirty="0"/>
              <a:t>AI </a:t>
            </a:r>
            <a:r>
              <a:rPr lang="ko-KR" altLang="en-US" dirty="0"/>
              <a:t>서비스들의 한계를 극복하고</a:t>
            </a:r>
            <a:r>
              <a:rPr lang="en-US" altLang="ko-KR" dirty="0"/>
              <a:t>, </a:t>
            </a:r>
            <a:r>
              <a:rPr lang="ko-KR" altLang="en-US" dirty="0"/>
              <a:t>실제 비즈니스 가치를 창출할 수 있는 혁신적인 솔루션을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044CEB-1601-D928-8FF4-654B442E9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4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E376C-2D9D-860C-1009-AF21A6DA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13917-4F34-A2E5-1757-2C102C1C2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198CF5-E0EB-F7FE-5716-B0CD28C28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</a:t>
            </a:r>
            <a:r>
              <a:rPr lang="en-US" altLang="ko-KR" dirty="0" err="1"/>
              <a:t>YourTrend</a:t>
            </a:r>
            <a:r>
              <a:rPr lang="en-US" altLang="ko-KR" dirty="0"/>
              <a:t> AI</a:t>
            </a:r>
            <a:r>
              <a:rPr lang="ko-KR" altLang="en-US" dirty="0"/>
              <a:t>의 기술적 접근 방법에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왼쪽의 핵심 컴포넌트를 보시면</a:t>
            </a:r>
            <a:r>
              <a:rPr lang="en-US" altLang="ko-KR" dirty="0"/>
              <a:t>, </a:t>
            </a:r>
            <a:r>
              <a:rPr lang="ko-KR" altLang="en-US" dirty="0"/>
              <a:t>저희 시스템은 총 </a:t>
            </a:r>
            <a:r>
              <a:rPr lang="en-US" altLang="ko-KR" dirty="0"/>
              <a:t>4</a:t>
            </a:r>
            <a:r>
              <a:rPr lang="ko-KR" altLang="en-US" dirty="0"/>
              <a:t>개의 레이어로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최상단의 </a:t>
            </a:r>
            <a:r>
              <a:rPr lang="en-US" altLang="ko-KR" dirty="0"/>
              <a:t>Frontend Layer</a:t>
            </a:r>
            <a:r>
              <a:rPr lang="ko-KR" altLang="en-US" dirty="0"/>
              <a:t>는 </a:t>
            </a:r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웹 인터페이스를 통해 사용자들이 직관적으로 서비스를 이용할 수 있도록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아래 </a:t>
            </a:r>
            <a:r>
              <a:rPr lang="en-US" altLang="ko-KR" dirty="0"/>
              <a:t>Media Processing Layer</a:t>
            </a:r>
            <a:r>
              <a:rPr lang="ko-KR" altLang="en-US" dirty="0"/>
              <a:t>에서는 </a:t>
            </a:r>
            <a:r>
              <a:rPr lang="en-US" altLang="ko-KR" dirty="0"/>
              <a:t>YouTube </a:t>
            </a:r>
            <a:r>
              <a:rPr lang="ko-KR" altLang="en-US" dirty="0"/>
              <a:t>영상을 다운로드하고 오디오를 추출하는 작업이 이루어집니다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Processing Layer</a:t>
            </a:r>
            <a:r>
              <a:rPr lang="ko-KR" altLang="en-US" dirty="0"/>
              <a:t>에서는 추출된 오디오를 텍스트로 변환하고</a:t>
            </a:r>
            <a:r>
              <a:rPr lang="en-US" altLang="ko-KR" dirty="0"/>
              <a:t>, GPT</a:t>
            </a:r>
            <a:r>
              <a:rPr lang="ko-KR" altLang="en-US" dirty="0"/>
              <a:t>를 활용한 전문적인 분석이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en-US" altLang="ko-KR" dirty="0"/>
              <a:t>Data Management Layer</a:t>
            </a:r>
            <a:r>
              <a:rPr lang="ko-KR" altLang="en-US" dirty="0"/>
              <a:t>에서는 전체 프로세스의 세션 상태와 데이터를 효율적으로 관리합니다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오른쪽의 데이터 흐름도를 보시면</a:t>
            </a:r>
            <a:r>
              <a:rPr lang="en-US" altLang="ko-KR" dirty="0"/>
              <a:t>, </a:t>
            </a:r>
            <a:r>
              <a:rPr lang="ko-KR" altLang="en-US" dirty="0"/>
              <a:t>전체 프로세스가 어떻게 진행되는지 더 명확하게 이해하실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YouTube </a:t>
            </a:r>
            <a:r>
              <a:rPr lang="ko-KR" altLang="en-US" dirty="0"/>
              <a:t>검색을 통해 관련 영상을 찾고</a:t>
            </a:r>
            <a:r>
              <a:rPr lang="en-US" altLang="ko-KR" dirty="0"/>
              <a:t>, </a:t>
            </a:r>
            <a:r>
              <a:rPr lang="ko-KR" altLang="en-US" dirty="0"/>
              <a:t>사용자가 선택한 영상의 오디오를 추출합니다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Speech-to-Text </a:t>
            </a:r>
            <a:r>
              <a:rPr lang="ko-KR" altLang="en-US" dirty="0"/>
              <a:t>변환을 통해 텍스트를 추출하고</a:t>
            </a:r>
            <a:r>
              <a:rPr lang="en-US" altLang="ko-KR" dirty="0"/>
              <a:t>, </a:t>
            </a:r>
            <a:r>
              <a:rPr lang="ko-KR" altLang="en-US" dirty="0"/>
              <a:t>이를 바탕으로 컨텍스트를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생성된 컨텍스트는 </a:t>
            </a:r>
            <a:r>
              <a:rPr lang="en-US" altLang="ko-KR" dirty="0"/>
              <a:t>AI </a:t>
            </a:r>
            <a:r>
              <a:rPr lang="ko-KR" altLang="en-US" dirty="0"/>
              <a:t>분석을 거쳐 전문가 토론으로 이어지며</a:t>
            </a:r>
            <a:r>
              <a:rPr lang="en-US" altLang="ko-KR" dirty="0"/>
              <a:t>, </a:t>
            </a:r>
            <a:r>
              <a:rPr lang="ko-KR" altLang="en-US" dirty="0"/>
              <a:t>최종적으로 종합적인 요약본이 만들어지는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체계적인 프로세스를 통해 </a:t>
            </a:r>
            <a:r>
              <a:rPr lang="en-US" altLang="ko-KR" dirty="0"/>
              <a:t>YouTube </a:t>
            </a:r>
            <a:r>
              <a:rPr lang="ko-KR" altLang="en-US" dirty="0"/>
              <a:t>콘텐츠로부터 실질적인 인사이트를 도출할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637215-D1C4-E561-580B-7AFA34AE0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8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93E95-DD68-A024-821B-6E72514D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C17B8-873F-2906-EA45-FC2815D5A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5445DB-A22C-CD4E-B046-91638268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저희 시스템의 상세 프로세스에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좌측의 검색 및 </a:t>
            </a:r>
            <a:r>
              <a:rPr lang="en-US" altLang="ko-KR" dirty="0"/>
              <a:t>STT(Speech-to-Text) </a:t>
            </a:r>
            <a:r>
              <a:rPr lang="ko-KR" altLang="en-US" dirty="0"/>
              <a:t>프로세스를 보시면</a:t>
            </a:r>
            <a:r>
              <a:rPr lang="en-US" altLang="ko-KR" dirty="0"/>
              <a:t>, </a:t>
            </a:r>
            <a:r>
              <a:rPr lang="ko-KR" altLang="en-US" dirty="0"/>
              <a:t>먼저 유튜브 </a:t>
            </a:r>
            <a:r>
              <a:rPr lang="en-US" altLang="ko-KR" dirty="0"/>
              <a:t>API</a:t>
            </a:r>
            <a:r>
              <a:rPr lang="ko-KR" altLang="en-US" dirty="0"/>
              <a:t>를 통해 검색된 영상들 중에서 사용자가 선택한 영상의 음성을 추출합니다</a:t>
            </a:r>
            <a:r>
              <a:rPr lang="en-US" altLang="ko-KR" dirty="0"/>
              <a:t>. </a:t>
            </a:r>
            <a:r>
              <a:rPr lang="ko-KR" altLang="en-US" dirty="0"/>
              <a:t>추출된 음성은 </a:t>
            </a:r>
            <a:r>
              <a:rPr lang="en-US" altLang="ko-KR" dirty="0"/>
              <a:t>Whisper STT </a:t>
            </a:r>
            <a:r>
              <a:rPr lang="ko-KR" altLang="en-US" dirty="0"/>
              <a:t>모델을 통해 텍스트로 변환되며</a:t>
            </a:r>
            <a:r>
              <a:rPr lang="en-US" altLang="ko-KR" dirty="0"/>
              <a:t>, </a:t>
            </a:r>
            <a:r>
              <a:rPr lang="ko-KR" altLang="en-US" dirty="0"/>
              <a:t>이 과정에서 고른 영상 순서에 따라 타입스크립트 생성 및 결합 과정을 거치게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우측의 </a:t>
            </a:r>
            <a:r>
              <a:rPr lang="en-US" altLang="ko-KR" dirty="0"/>
              <a:t>LLM(Large Language Model) </a:t>
            </a:r>
            <a:r>
              <a:rPr lang="ko-KR" altLang="en-US" dirty="0"/>
              <a:t>구조도는 저희 시스템의 가장 큰 특징인 </a:t>
            </a:r>
            <a:r>
              <a:rPr lang="en-US" altLang="ko-KR" dirty="0"/>
              <a:t>AI </a:t>
            </a:r>
            <a:r>
              <a:rPr lang="ko-KR" altLang="en-US" dirty="0"/>
              <a:t>전문가 토론 시스템을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말씀드렸듯이</a:t>
            </a:r>
            <a:r>
              <a:rPr lang="en-US" altLang="ko-KR" dirty="0"/>
              <a:t>, Claude, GPT, Perplexity </a:t>
            </a:r>
            <a:r>
              <a:rPr lang="ko-KR" altLang="en-US" dirty="0"/>
              <a:t>등의 기존 </a:t>
            </a:r>
            <a:r>
              <a:rPr lang="en-US" altLang="ko-KR" dirty="0"/>
              <a:t>AI </a:t>
            </a:r>
            <a:r>
              <a:rPr lang="ko-KR" altLang="en-US" dirty="0"/>
              <a:t>서비스들은 </a:t>
            </a:r>
            <a:r>
              <a:rPr lang="en-US" altLang="ko-KR" dirty="0"/>
              <a:t>YouTube URL</a:t>
            </a:r>
            <a:r>
              <a:rPr lang="ko-KR" altLang="en-US" dirty="0"/>
              <a:t>을 직접 처리하지 못하는 한계가 있습니다</a:t>
            </a:r>
            <a:r>
              <a:rPr lang="en-US" altLang="ko-KR" dirty="0"/>
              <a:t>. </a:t>
            </a:r>
            <a:r>
              <a:rPr lang="ko-KR" altLang="en-US" dirty="0"/>
              <a:t>하지만 저희는 이러한 한계를 극복하고</a:t>
            </a:r>
            <a:r>
              <a:rPr lang="en-US" altLang="ko-KR" dirty="0"/>
              <a:t>, API </a:t>
            </a:r>
            <a:r>
              <a:rPr lang="ko-KR" altLang="en-US" dirty="0"/>
              <a:t>키를 통해 </a:t>
            </a:r>
            <a:r>
              <a:rPr lang="en-US" altLang="ko-KR" dirty="0"/>
              <a:t>3</a:t>
            </a:r>
            <a:r>
              <a:rPr lang="ko-KR" altLang="en-US" dirty="0"/>
              <a:t>라운드에 걸친 전문가 토론을 자동으로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라운드에서는 시장분석가</a:t>
            </a:r>
            <a:r>
              <a:rPr lang="en-US" altLang="ko-KR" dirty="0"/>
              <a:t>, </a:t>
            </a:r>
            <a:r>
              <a:rPr lang="ko-KR" altLang="en-US" dirty="0"/>
              <a:t>프로덕트 매니저</a:t>
            </a:r>
            <a:r>
              <a:rPr lang="en-US" altLang="ko-KR" dirty="0"/>
              <a:t>, </a:t>
            </a:r>
            <a:r>
              <a:rPr lang="ko-KR" altLang="en-US" dirty="0" err="1"/>
              <a:t>테크리드</a:t>
            </a:r>
            <a:r>
              <a:rPr lang="en-US" altLang="ko-KR" dirty="0"/>
              <a:t>, </a:t>
            </a:r>
            <a:r>
              <a:rPr lang="ko-KR" altLang="en-US" dirty="0"/>
              <a:t>사업 전략가</a:t>
            </a:r>
            <a:r>
              <a:rPr lang="en-US" altLang="ko-KR" dirty="0"/>
              <a:t>, </a:t>
            </a:r>
            <a:r>
              <a:rPr lang="ko-KR" altLang="en-US" dirty="0"/>
              <a:t>이렇게 네 명의 전문가가 순차적으로 토론에 참여하며</a:t>
            </a:r>
            <a:r>
              <a:rPr lang="en-US" altLang="ko-KR" dirty="0"/>
              <a:t>, </a:t>
            </a:r>
            <a:r>
              <a:rPr lang="ko-KR" altLang="en-US" dirty="0"/>
              <a:t>각자의 전문 분야에서 깊이 있는 분석과 의견을 제시합니다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입력한 프롬프트는 각 라운드의 토론 방향을 설정하는 데 활용되며</a:t>
            </a:r>
            <a:r>
              <a:rPr lang="en-US" altLang="ko-KR" dirty="0"/>
              <a:t>, </a:t>
            </a:r>
            <a:r>
              <a:rPr lang="ko-KR" altLang="en-US" dirty="0"/>
              <a:t>최종적으로 모든 전문가의 의견이 종합된 결론 도출로 이어집니다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체계적인 프로세스를 통해</a:t>
            </a:r>
            <a:r>
              <a:rPr lang="en-US" altLang="ko-KR" dirty="0"/>
              <a:t>, </a:t>
            </a:r>
            <a:r>
              <a:rPr lang="ko-KR" altLang="en-US" dirty="0"/>
              <a:t>단순한 영상 분석을 넘어 실제 프로젝트로 발전시킬 수 있는 구체적이고 실용적인 인사이트를 제공할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2B892-7849-7A51-7202-5EF4695D0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33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BEFB-6828-7947-8671-3303B5B8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91B9A9-3BEE-83D4-186B-94D51A953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4D2EAA-026D-98C1-3894-75B3F5BB3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7318E-FAEA-F676-B025-0E1699749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ACDED-22BF-C5B9-9255-5540D1B3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95F8E7-1179-278E-1C9F-5BCF5948E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D40AD6-5E81-6909-B193-8AD789FC2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시장분석가는 시장 트렌드와 사용자 니즈를 심층적으로 분석합니다</a:t>
            </a:r>
            <a:r>
              <a:rPr lang="en-US" altLang="ko-KR" dirty="0"/>
              <a:t>. </a:t>
            </a:r>
            <a:r>
              <a:rPr lang="ko-KR" altLang="en-US" dirty="0"/>
              <a:t>현재 시장 상황과 소비자들의 요구사항을 정확하게 파악하여 인사이트를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프로덕트 매니저는 제품 기획과 전략 수립을 담당합니다</a:t>
            </a:r>
            <a:r>
              <a:rPr lang="en-US" altLang="ko-KR" dirty="0"/>
              <a:t>. </a:t>
            </a:r>
            <a:r>
              <a:rPr lang="ko-KR" altLang="en-US" dirty="0"/>
              <a:t>시장분석가가 도출한 인사이트를 바탕으로 실제 구현 가능한 제품 전략을 수립하죠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ko-KR" altLang="en-US" dirty="0" err="1"/>
              <a:t>테크리드는</a:t>
            </a:r>
            <a:r>
              <a:rPr lang="ko-KR" altLang="en-US" dirty="0"/>
              <a:t> 기술 구현과 아키텍처 설계를 담당하는 전문가입니다</a:t>
            </a:r>
            <a:r>
              <a:rPr lang="en-US" altLang="ko-KR" dirty="0"/>
              <a:t>. </a:t>
            </a:r>
            <a:r>
              <a:rPr lang="ko-KR" altLang="en-US" dirty="0"/>
              <a:t>제안된 아이디어가 기술적으로 실현 가능한지 검토하고</a:t>
            </a:r>
            <a:r>
              <a:rPr lang="en-US" altLang="ko-KR" dirty="0"/>
              <a:t>, </a:t>
            </a:r>
            <a:r>
              <a:rPr lang="ko-KR" altLang="en-US" dirty="0"/>
              <a:t>구체적인 구현 방안을 제시합니다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사업전략가는 비즈니스 모델과 수익화 전략을 수립합니다</a:t>
            </a:r>
            <a:r>
              <a:rPr lang="en-US" altLang="ko-KR" dirty="0"/>
              <a:t>. </a:t>
            </a:r>
            <a:r>
              <a:rPr lang="ko-KR" altLang="en-US" dirty="0"/>
              <a:t>제안된 프로젝트가 실제 비즈니스로서 성공할 수 있도록 전략적 방향을 제시하죠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네 명의 전문가가 각자의 전문 분야에서 심도 있는 분석과 제안을 하며</a:t>
            </a:r>
            <a:r>
              <a:rPr lang="en-US" altLang="ko-KR" dirty="0"/>
              <a:t>, </a:t>
            </a:r>
            <a:r>
              <a:rPr lang="ko-KR" altLang="en-US" dirty="0"/>
              <a:t>이들의 협업을 통해 보다 실현 가능하고 완성도 높은 프로젝트 기획이 가능해집니다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F15238-8890-AF46-7325-0E76D09C6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59FF9-9C59-4E99-A2E0-8495AD0B80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5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5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9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9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5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6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3F68146-890D-4A8B-B6DC-109A22325D6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FA5C6-513E-4A8A-8AB4-466EFF364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5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7C9EB5-367B-A053-0EF3-3E458001D2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A40CA5-2D70-104E-98DA-EC71D60D0D0D}"/>
              </a:ext>
            </a:extLst>
          </p:cNvPr>
          <p:cNvSpPr/>
          <p:nvPr/>
        </p:nvSpPr>
        <p:spPr>
          <a:xfrm>
            <a:off x="0" y="4680155"/>
            <a:ext cx="12192000" cy="217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1C4F9C-DDFA-BF58-A6BB-801A424741D1}"/>
              </a:ext>
            </a:extLst>
          </p:cNvPr>
          <p:cNvCxnSpPr>
            <a:cxnSpLocks/>
          </p:cNvCxnSpPr>
          <p:nvPr/>
        </p:nvCxnSpPr>
        <p:spPr>
          <a:xfrm>
            <a:off x="629265" y="5007008"/>
            <a:ext cx="0" cy="1501946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5039726-0C35-AC80-837B-082D0F2A0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38983-0918-3CEE-CF37-07ADD300BF4C}"/>
              </a:ext>
            </a:extLst>
          </p:cNvPr>
          <p:cNvSpPr txBox="1"/>
          <p:nvPr/>
        </p:nvSpPr>
        <p:spPr>
          <a:xfrm>
            <a:off x="1278815" y="1746958"/>
            <a:ext cx="963436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유튜브 프로젝트 아이디어 </a:t>
            </a:r>
            <a:r>
              <a:rPr lang="ko-KR" altLang="en-US" sz="5000" b="1" dirty="0" err="1"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생성기</a:t>
            </a:r>
            <a:endParaRPr lang="ko-KR" altLang="en-US" sz="5000" b="1" dirty="0"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14BC8-3383-49F2-D2AD-EFC07C30F22A}"/>
              </a:ext>
            </a:extLst>
          </p:cNvPr>
          <p:cNvSpPr txBox="1"/>
          <p:nvPr/>
        </p:nvSpPr>
        <p:spPr>
          <a:xfrm>
            <a:off x="851324" y="5061191"/>
            <a:ext cx="917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000" spc="3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VIBE</a:t>
            </a:r>
            <a:r>
              <a:rPr lang="en-US" altLang="ko-KR" sz="4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 ( </a:t>
            </a:r>
            <a:r>
              <a:rPr lang="en-US" altLang="ko-KR" sz="4000" i="0" dirty="0">
                <a:solidFill>
                  <a:srgbClr val="0D0D0D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Viral Ideas Behavior Explorer </a:t>
            </a:r>
            <a:r>
              <a:rPr lang="en-US" altLang="ko-KR" sz="4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)</a:t>
            </a:r>
            <a:endParaRPr lang="en-US" altLang="ko-KR" sz="4000" spc="3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EBAF7-B098-40CA-D49D-4753182A1ADB}"/>
              </a:ext>
            </a:extLst>
          </p:cNvPr>
          <p:cNvSpPr txBox="1"/>
          <p:nvPr/>
        </p:nvSpPr>
        <p:spPr>
          <a:xfrm>
            <a:off x="908583" y="6013932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문재현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2CC13-8AED-C470-43E7-FD03C0B3BA31}"/>
              </a:ext>
            </a:extLst>
          </p:cNvPr>
          <p:cNvSpPr txBox="1"/>
          <p:nvPr/>
        </p:nvSpPr>
        <p:spPr>
          <a:xfrm>
            <a:off x="2717657" y="2608732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YourTrend</a:t>
            </a:r>
            <a:r>
              <a:rPr lang="en-US" altLang="ko-KR" sz="36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AI</a:t>
            </a:r>
            <a:endParaRPr lang="ko-KR" altLang="en-US" sz="3600" b="1" dirty="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Microsoft JhengHei UI" panose="020B0604030504040204" pitchFamily="34" charset="-12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6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A5B4-F2FC-0F3A-A6EA-F5F2B898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9925B8-397C-B3B8-9FEC-71DA3C6C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A2E3D-48FC-A28A-73B2-17C49F5700B4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- 6 -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81C458-0E20-1B3D-A4E8-B551C27C6FF7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762BE-3EA4-EE75-1A13-2D2F2D82990F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기술적 접근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EBFAE-5129-DFAB-C6D4-E4374C3A314D}"/>
              </a:ext>
            </a:extLst>
          </p:cNvPr>
          <p:cNvSpPr txBox="1"/>
          <p:nvPr/>
        </p:nvSpPr>
        <p:spPr>
          <a:xfrm>
            <a:off x="944102" y="1512995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&lt; </a:t>
            </a:r>
            <a:r>
              <a:rPr lang="ko-KR" altLang="en-US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검색 및 </a:t>
            </a:r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STT </a:t>
            </a:r>
            <a:r>
              <a:rPr lang="ko-KR" altLang="en-US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프로세스</a:t>
            </a:r>
            <a:r>
              <a:rPr lang="ko-KR" altLang="en-US" sz="2000" b="1"/>
              <a:t> 구성도 </a:t>
            </a:r>
            <a:r>
              <a:rPr lang="en-US" altLang="ko-KR" sz="2000" b="1"/>
              <a:t>&gt;</a:t>
            </a:r>
            <a:endParaRPr lang="ko-KR" altLang="en-US" sz="2000" b="1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083A095-D4D4-79C0-CDF7-AF348E75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6" y="2099187"/>
            <a:ext cx="4349039" cy="41148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FF3C35-B992-6E48-425E-A022803FBE5F}"/>
              </a:ext>
            </a:extLst>
          </p:cNvPr>
          <p:cNvGrpSpPr/>
          <p:nvPr/>
        </p:nvGrpSpPr>
        <p:grpSpPr>
          <a:xfrm>
            <a:off x="5926296" y="1512995"/>
            <a:ext cx="5065339" cy="4973226"/>
            <a:chOff x="3773718" y="1509712"/>
            <a:chExt cx="5065339" cy="4973226"/>
          </a:xfrm>
        </p:grpSpPr>
        <p:pic>
          <p:nvPicPr>
            <p:cNvPr id="19" name="그림 18" descr="텍스트, 스크린샷, 번호, 디자인이(가) 표시된 사진&#10;&#10;자동 생성된 설명">
              <a:extLst>
                <a:ext uri="{FF2B5EF4-FFF2-40B4-BE49-F238E27FC236}">
                  <a16:creationId xmlns:a16="http://schemas.microsoft.com/office/drawing/2014/main" id="{F1C7C28E-B162-9438-2698-8AF52ED4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7210"/>
            <a:stretch/>
          </p:blipFill>
          <p:spPr>
            <a:xfrm>
              <a:off x="3920691" y="1509712"/>
              <a:ext cx="4918366" cy="4973226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095E346-7B9F-0EB6-F03B-8E75F77A7C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9423" y="5647093"/>
              <a:ext cx="0" cy="35400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429FB9-E948-FE50-485E-B3357A888456}"/>
                </a:ext>
              </a:extLst>
            </p:cNvPr>
            <p:cNvSpPr txBox="1"/>
            <p:nvPr/>
          </p:nvSpPr>
          <p:spPr>
            <a:xfrm>
              <a:off x="3773718" y="5981430"/>
              <a:ext cx="22314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스크립트</a:t>
              </a:r>
              <a:r>
                <a:rPr lang="en-US" altLang="ko-KR" sz="11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user prompt</a:t>
              </a:r>
            </a:p>
            <a:p>
              <a:pPr algn="ctr"/>
              <a:r>
                <a:rPr lang="ko-KR" altLang="en-US" sz="11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기반 각각의 아이디어 생성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91B74A-D0BB-6E16-45B4-D86566F0F5CB}"/>
              </a:ext>
            </a:extLst>
          </p:cNvPr>
          <p:cNvSpPr txBox="1"/>
          <p:nvPr/>
        </p:nvSpPr>
        <p:spPr>
          <a:xfrm>
            <a:off x="5926296" y="151299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&lt; LLM</a:t>
            </a:r>
            <a:r>
              <a:rPr lang="ko-KR" altLang="en-US" sz="2000" b="1"/>
              <a:t> 구성도 </a:t>
            </a:r>
            <a:r>
              <a:rPr lang="en-US" altLang="ko-KR" sz="2000" b="1"/>
              <a:t>&gt;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5355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9D8C-9B19-A4F6-21BC-7B823E33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19E194-6212-CA08-D54C-95EBF3850CE8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4EFB8-072A-22D2-A858-466D7F80E376}"/>
              </a:ext>
            </a:extLst>
          </p:cNvPr>
          <p:cNvSpPr txBox="1"/>
          <p:nvPr/>
        </p:nvSpPr>
        <p:spPr>
          <a:xfrm>
            <a:off x="695085" y="222955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0EBF9C-B46A-143C-BFD7-FFE9179C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F50E9-3B84-48A0-4008-0DB02583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1137920"/>
            <a:ext cx="12192000" cy="57775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0F7EF2E-AE60-7283-4572-52AF5DB306E1}"/>
              </a:ext>
            </a:extLst>
          </p:cNvPr>
          <p:cNvSpPr txBox="1"/>
          <p:nvPr/>
        </p:nvSpPr>
        <p:spPr>
          <a:xfrm>
            <a:off x="4663557" y="3429000"/>
            <a:ext cx="28648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4569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6AE0-D4A5-DFF9-89E1-61C27D7E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DAADB8-8F2E-50C3-7D6D-098CCCAC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85A7D-70E4-6522-D32B-60AB2C28CD6F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- 7 -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233C75-E253-4FF8-3A56-DBCBFF5264D3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26A6B-778E-9757-345B-1B433FBBC2E6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2C8770-B594-8961-F7F3-0747F6352780}"/>
              </a:ext>
            </a:extLst>
          </p:cNvPr>
          <p:cNvGrpSpPr/>
          <p:nvPr/>
        </p:nvGrpSpPr>
        <p:grpSpPr>
          <a:xfrm>
            <a:off x="706429" y="1580609"/>
            <a:ext cx="10779141" cy="4509824"/>
            <a:chOff x="356752" y="343469"/>
            <a:chExt cx="10478065" cy="45098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040FAD-B9AB-ABA6-8E7D-90BBE72175DF}"/>
                </a:ext>
              </a:extLst>
            </p:cNvPr>
            <p:cNvSpPr txBox="1"/>
            <p:nvPr/>
          </p:nvSpPr>
          <p:spPr>
            <a:xfrm>
              <a:off x="691381" y="2086645"/>
              <a:ext cx="23606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5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E51BF9-7CCB-641D-C904-54EB8BF6F251}"/>
                </a:ext>
              </a:extLst>
            </p:cNvPr>
            <p:cNvSpPr txBox="1"/>
            <p:nvPr/>
          </p:nvSpPr>
          <p:spPr>
            <a:xfrm>
              <a:off x="356752" y="343469"/>
              <a:ext cx="10478065" cy="450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YouTube </a:t>
              </a:r>
              <a:r>
                <a: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콘텐츠 검색 및 처리</a:t>
              </a:r>
              <a:endPara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음성 인식 및 텍스트 변환</a:t>
              </a:r>
              <a:endPara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AI </a:t>
              </a:r>
              <a:r>
                <a:rPr lang="ko-KR" altLang="en-US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전문가 토론 시스템</a:t>
              </a:r>
              <a:endPara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UI/UX </a:t>
              </a:r>
              <a:r>
                <a:rPr lang="ko-KR" altLang="en-US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구현</a:t>
              </a:r>
              <a:endPara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8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0F728-BC7D-57B9-6F3C-C5C58DE75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81709F-4B4B-AD20-C668-AF4544D9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E7FD4D-87C6-0D29-47C2-D8BE1D1B81AE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- 8 -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E6F36F-5F66-C4DE-41EB-F0D3CF09C5B3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1E947-1763-2FD1-72DE-ACB08921CAA5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54471-7213-8FD3-E86C-38436633201C}"/>
              </a:ext>
            </a:extLst>
          </p:cNvPr>
          <p:cNvSpPr txBox="1"/>
          <p:nvPr/>
        </p:nvSpPr>
        <p:spPr>
          <a:xfrm>
            <a:off x="1212701" y="3204579"/>
            <a:ext cx="2428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500" b="1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9431FC-6237-A0DE-7D82-3E8241DC68CA}"/>
              </a:ext>
            </a:extLst>
          </p:cNvPr>
          <p:cNvSpPr/>
          <p:nvPr/>
        </p:nvSpPr>
        <p:spPr>
          <a:xfrm>
            <a:off x="475409" y="1696557"/>
            <a:ext cx="1717428" cy="172064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9396562-0359-4E03-BAC4-A9945BF0DB6F}"/>
              </a:ext>
            </a:extLst>
          </p:cNvPr>
          <p:cNvSpPr/>
          <p:nvPr/>
        </p:nvSpPr>
        <p:spPr>
          <a:xfrm>
            <a:off x="475409" y="4120849"/>
            <a:ext cx="1717428" cy="1720645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4310CE-FA93-8E85-800B-32728A8F8D02}"/>
              </a:ext>
            </a:extLst>
          </p:cNvPr>
          <p:cNvSpPr/>
          <p:nvPr/>
        </p:nvSpPr>
        <p:spPr>
          <a:xfrm>
            <a:off x="6061513" y="1706624"/>
            <a:ext cx="1717428" cy="1720645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8CC6F4-BA97-FABC-1107-B59481881CEE}"/>
              </a:ext>
            </a:extLst>
          </p:cNvPr>
          <p:cNvSpPr/>
          <p:nvPr/>
        </p:nvSpPr>
        <p:spPr>
          <a:xfrm>
            <a:off x="6061513" y="4120848"/>
            <a:ext cx="1717428" cy="1720645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D2376-8C31-45AB-45EE-FF5E1B77BE88}"/>
              </a:ext>
            </a:extLst>
          </p:cNvPr>
          <p:cNvSpPr txBox="1"/>
          <p:nvPr/>
        </p:nvSpPr>
        <p:spPr>
          <a:xfrm>
            <a:off x="2454703" y="2079210"/>
            <a:ext cx="1739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시장분석가</a:t>
            </a:r>
            <a:endParaRPr lang="en-US" altLang="ko-KR" sz="25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40DAC0-0166-D03F-16EA-9EE0A5755EA2}"/>
              </a:ext>
            </a:extLst>
          </p:cNvPr>
          <p:cNvSpPr txBox="1"/>
          <p:nvPr/>
        </p:nvSpPr>
        <p:spPr>
          <a:xfrm>
            <a:off x="8040807" y="2079210"/>
            <a:ext cx="14285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테크리드</a:t>
            </a:r>
            <a:endParaRPr lang="ko-KR" altLang="en-US" sz="25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02166-A261-781A-BCF9-A2B6C1323238}"/>
              </a:ext>
            </a:extLst>
          </p:cNvPr>
          <p:cNvSpPr txBox="1"/>
          <p:nvPr/>
        </p:nvSpPr>
        <p:spPr>
          <a:xfrm>
            <a:off x="2454703" y="4467144"/>
            <a:ext cx="24865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프로덕트</a:t>
            </a:r>
            <a:r>
              <a:rPr lang="ko-KR" altLang="en-US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25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매니저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852C47-5756-3030-7E55-9ED51955452B}"/>
              </a:ext>
            </a:extLst>
          </p:cNvPr>
          <p:cNvSpPr txBox="1"/>
          <p:nvPr/>
        </p:nvSpPr>
        <p:spPr>
          <a:xfrm>
            <a:off x="8040807" y="4467144"/>
            <a:ext cx="1739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사업전략가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96119-9CC9-FA4E-4E34-23B185804CCC}"/>
              </a:ext>
            </a:extLst>
          </p:cNvPr>
          <p:cNvSpPr txBox="1"/>
          <p:nvPr/>
        </p:nvSpPr>
        <p:spPr>
          <a:xfrm>
            <a:off x="8040807" y="2624788"/>
            <a:ext cx="40318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700"/>
              <a:t>：기술</a:t>
            </a:r>
            <a:r>
              <a:rPr lang="ko-KR" altLang="en-US" sz="700"/>
              <a:t>　</a:t>
            </a:r>
            <a:r>
              <a:rPr lang="ko-KR" altLang="en-US" sz="1700"/>
              <a:t>구현</a:t>
            </a:r>
            <a:r>
              <a:rPr lang="ko-KR" altLang="en-US" sz="700"/>
              <a:t>　</a:t>
            </a:r>
            <a:r>
              <a:rPr lang="ko-KR" altLang="en-US" sz="1700"/>
              <a:t>및</a:t>
            </a:r>
            <a:r>
              <a:rPr lang="ko-KR" altLang="en-US" sz="700"/>
              <a:t>　</a:t>
            </a:r>
            <a:r>
              <a:rPr lang="ko-KR" altLang="en-US" sz="1700"/>
              <a:t>아키텍처</a:t>
            </a:r>
            <a:r>
              <a:rPr lang="ko-KR" altLang="en-US" sz="700"/>
              <a:t>　</a:t>
            </a:r>
            <a:r>
              <a:rPr lang="ko-KR" altLang="en-US" sz="1700"/>
              <a:t>설계</a:t>
            </a:r>
            <a:r>
              <a:rPr lang="ko-KR" altLang="en-US" sz="700"/>
              <a:t>　</a:t>
            </a:r>
            <a:r>
              <a:rPr lang="ko-KR" altLang="en-US" sz="1700"/>
              <a:t>전문가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788937-36D1-DE96-1676-87598F4E1938}"/>
              </a:ext>
            </a:extLst>
          </p:cNvPr>
          <p:cNvSpPr txBox="1"/>
          <p:nvPr/>
        </p:nvSpPr>
        <p:spPr>
          <a:xfrm>
            <a:off x="2454703" y="2624788"/>
            <a:ext cx="61036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：시장</a:t>
            </a:r>
            <a:r>
              <a:rPr lang="ko-KR" altLang="en-US" sz="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트렌드와</a:t>
            </a:r>
            <a:r>
              <a:rPr lang="ko-KR" altLang="en-US" sz="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</a:t>
            </a:r>
            <a:r>
              <a:rPr lang="ko-KR" altLang="en-US" sz="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니즈</a:t>
            </a:r>
            <a:r>
              <a:rPr lang="ko-KR" altLang="en-US" sz="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5BD81-BABF-471D-16FB-E2C597F07C08}"/>
              </a:ext>
            </a:extLst>
          </p:cNvPr>
          <p:cNvSpPr txBox="1"/>
          <p:nvPr/>
        </p:nvSpPr>
        <p:spPr>
          <a:xfrm>
            <a:off x="2454702" y="4981170"/>
            <a:ext cx="61036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：제품</a:t>
            </a:r>
            <a:r>
              <a:rPr lang="ko-KR" altLang="en-US" sz="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기획</a:t>
            </a:r>
            <a:r>
              <a:rPr lang="ko-KR" altLang="en-US" sz="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</a:t>
            </a:r>
            <a:r>
              <a:rPr lang="ko-KR" altLang="en-US" sz="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전략</a:t>
            </a:r>
            <a:r>
              <a:rPr lang="ko-KR" altLang="en-US" sz="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수립</a:t>
            </a:r>
            <a:r>
              <a:rPr lang="ko-KR" altLang="en-US" sz="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　</a:t>
            </a:r>
            <a:r>
              <a:rPr lang="ko-KR" altLang="en-US" sz="17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9C10E-972F-D923-A682-516C4EFF55D8}"/>
              </a:ext>
            </a:extLst>
          </p:cNvPr>
          <p:cNvSpPr txBox="1"/>
          <p:nvPr/>
        </p:nvSpPr>
        <p:spPr>
          <a:xfrm>
            <a:off x="8051761" y="4981170"/>
            <a:ext cx="359585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700"/>
              <a:t>：비즈니스</a:t>
            </a:r>
            <a:r>
              <a:rPr lang="ko-KR" altLang="en-US" sz="700"/>
              <a:t>　</a:t>
            </a:r>
            <a:r>
              <a:rPr lang="ko-KR" altLang="en-US" sz="1700"/>
              <a:t>모델</a:t>
            </a:r>
            <a:r>
              <a:rPr lang="ko-KR" altLang="en-US" sz="700"/>
              <a:t>　</a:t>
            </a:r>
            <a:r>
              <a:rPr lang="ko-KR" altLang="en-US" sz="1700"/>
              <a:t>및</a:t>
            </a:r>
            <a:r>
              <a:rPr lang="ko-KR" altLang="en-US" sz="700"/>
              <a:t>　</a:t>
            </a:r>
            <a:r>
              <a:rPr lang="ko-KR" altLang="en-US" sz="1700"/>
              <a:t>수익화</a:t>
            </a:r>
            <a:r>
              <a:rPr lang="ko-KR" altLang="en-US" sz="700"/>
              <a:t>　</a:t>
            </a:r>
            <a:r>
              <a:rPr lang="ko-KR" altLang="en-US" sz="1700"/>
              <a:t>전문가</a:t>
            </a:r>
          </a:p>
        </p:txBody>
      </p:sp>
    </p:spTree>
    <p:extLst>
      <p:ext uri="{BB962C8B-B14F-4D97-AF65-F5344CB8AC3E}">
        <p14:creationId xmlns:p14="http://schemas.microsoft.com/office/powerpoint/2010/main" val="196634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A4F69-1923-FEB2-BFE2-CF8C44344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2141DD-6F97-BFE0-BEA6-68BF3832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492A8-ADE9-1C96-452E-BB5E43DB789E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- 9 -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D951E9-2202-A38A-D0EC-E5CA18A139AE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74E22-57DF-B780-F1E8-E8882076E88D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0CFAA-37A7-8019-249D-97D4F3CD3A3F}"/>
              </a:ext>
            </a:extLst>
          </p:cNvPr>
          <p:cNvSpPr txBox="1"/>
          <p:nvPr/>
        </p:nvSpPr>
        <p:spPr>
          <a:xfrm>
            <a:off x="1212701" y="3204579"/>
            <a:ext cx="2428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5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6E79B-8D93-9F90-154E-AE4115C2024D}"/>
              </a:ext>
            </a:extLst>
          </p:cNvPr>
          <p:cNvSpPr txBox="1"/>
          <p:nvPr/>
        </p:nvSpPr>
        <p:spPr>
          <a:xfrm>
            <a:off x="691380" y="1498568"/>
            <a:ext cx="6104238" cy="479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Presence Penalty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존재 페널티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값의 범위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-2.0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2.0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 등장한 주제나 토픽의 재등장을 조절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높은 값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: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주제를 다루도록 장려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낮은 값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: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동일한 주제를 깊이 있게 다루도록 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Frequency Penalty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빈도 페널티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값의 범위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-2.0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2.0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단어나 구문의 반복을 조절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높은 값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: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단어의 반복을 줄임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낮은 값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: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자주 사용되는 표현을 더 자주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F72A6-B7C6-3050-AA0C-7BEBB9529A57}"/>
              </a:ext>
            </a:extLst>
          </p:cNvPr>
          <p:cNvSpPr txBox="1"/>
          <p:nvPr/>
        </p:nvSpPr>
        <p:spPr>
          <a:xfrm>
            <a:off x="6727697" y="1492941"/>
            <a:ext cx="3882280" cy="179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Temperature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온도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값의 범위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0.0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1.0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응답의 무작위성과 창의성 수준을 조절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FF718-F0E6-D2A9-E5FC-FA5792B4B446}"/>
              </a:ext>
            </a:extLst>
          </p:cNvPr>
          <p:cNvSpPr txBox="1"/>
          <p:nvPr/>
        </p:nvSpPr>
        <p:spPr>
          <a:xfrm>
            <a:off x="6697363" y="4940546"/>
            <a:ext cx="133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사업전략가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F7F79E-E063-E814-230F-E062A67591FB}"/>
              </a:ext>
            </a:extLst>
          </p:cNvPr>
          <p:cNvSpPr/>
          <p:nvPr/>
        </p:nvSpPr>
        <p:spPr>
          <a:xfrm>
            <a:off x="6697363" y="3691487"/>
            <a:ext cx="1130119" cy="11322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93FF7-D8CB-4D96-5003-BC546F5D193C}"/>
              </a:ext>
            </a:extLst>
          </p:cNvPr>
          <p:cNvSpPr txBox="1"/>
          <p:nvPr/>
        </p:nvSpPr>
        <p:spPr>
          <a:xfrm>
            <a:off x="8033790" y="3795940"/>
            <a:ext cx="264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temperature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=0.8,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presence_penalty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=0.6,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frequency_penalty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=0.3,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2F097-F901-D3C0-0512-4CA459A4FFE8}"/>
              </a:ext>
            </a:extLst>
          </p:cNvPr>
          <p:cNvSpPr txBox="1"/>
          <p:nvPr/>
        </p:nvSpPr>
        <p:spPr>
          <a:xfrm>
            <a:off x="6697363" y="5485860"/>
            <a:ext cx="610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안정적인 응답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집중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일관된 용어 사용</a:t>
            </a:r>
          </a:p>
        </p:txBody>
      </p:sp>
    </p:spTree>
    <p:extLst>
      <p:ext uri="{BB962C8B-B14F-4D97-AF65-F5344CB8AC3E}">
        <p14:creationId xmlns:p14="http://schemas.microsoft.com/office/powerpoint/2010/main" val="27231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9D8C-9B19-A4F6-21BC-7B823E33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19E194-6212-CA08-D54C-95EBF3850CE8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4EFB8-072A-22D2-A858-466D7F80E376}"/>
              </a:ext>
            </a:extLst>
          </p:cNvPr>
          <p:cNvSpPr txBox="1"/>
          <p:nvPr/>
        </p:nvSpPr>
        <p:spPr>
          <a:xfrm>
            <a:off x="636093" y="242619"/>
            <a:ext cx="610108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프로젝트 고찰</a:t>
            </a:r>
            <a:endParaRPr lang="ko-KR" altLang="en-US" sz="4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0EBF9C-B46A-143C-BFD7-FFE9179C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F50E9-3B84-48A0-4008-0DB02583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1137920"/>
            <a:ext cx="12192000" cy="57775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0F7EF2E-AE60-7283-4572-52AF5DB306E1}"/>
              </a:ext>
            </a:extLst>
          </p:cNvPr>
          <p:cNvSpPr txBox="1"/>
          <p:nvPr/>
        </p:nvSpPr>
        <p:spPr>
          <a:xfrm>
            <a:off x="4041592" y="3429000"/>
            <a:ext cx="4108817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5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고찰</a:t>
            </a:r>
          </a:p>
        </p:txBody>
      </p:sp>
    </p:spTree>
    <p:extLst>
      <p:ext uri="{BB962C8B-B14F-4D97-AF65-F5344CB8AC3E}">
        <p14:creationId xmlns:p14="http://schemas.microsoft.com/office/powerpoint/2010/main" val="398163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B01A-0AE7-8EF5-8419-B0C339FC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AAE46E-0E4A-8BF8-DFB9-235697BD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9F92A-319C-B9B6-76C0-DBFC5967FB5D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- 10 -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D4287-D60B-B3DA-222A-14E2D0B58CE4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593CD-1180-3D52-392A-D81F8BB0A420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영상</a:t>
            </a:r>
          </a:p>
        </p:txBody>
      </p:sp>
      <p:pic>
        <p:nvPicPr>
          <p:cNvPr id="3" name="비디오 프로젝트 7">
            <a:hlinkClick r:id="" action="ppaction://media"/>
            <a:extLst>
              <a:ext uri="{FF2B5EF4-FFF2-40B4-BE49-F238E27FC236}">
                <a16:creationId xmlns:a16="http://schemas.microsoft.com/office/drawing/2014/main" id="{6D4E1A0A-41BF-C91A-39BC-FAA40CCAF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620" y="1289445"/>
            <a:ext cx="9505191" cy="53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8796-D32D-A6D3-BE8F-2878D597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F42E49-9144-C007-0921-B851D268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2DCB5-67A3-E487-12DB-C1B2760C97A4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- 11 -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6CE13D-4279-1268-B504-96B460BA5E47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0C84C-0DDF-55EA-C652-67C226952480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고찰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102DA2-CAD3-99D5-F148-62BFEDA3C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88" y="6333020"/>
            <a:ext cx="95237" cy="45719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E8F797-78FD-9B2C-0063-4CAF3A05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29"/>
          <a:stretch/>
        </p:blipFill>
        <p:spPr>
          <a:xfrm>
            <a:off x="10933470" y="6187205"/>
            <a:ext cx="142730" cy="53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90535-D907-5563-6190-6E1C1C926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46" y="1279344"/>
            <a:ext cx="4768387" cy="5199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FAD644-B18C-1794-0004-23F049CED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296" y="1622712"/>
            <a:ext cx="5505058" cy="45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7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1338A-861A-E497-32F9-89D2F929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0E29E2-62E4-A962-1912-B905E63D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439D4-92E4-E45A-F286-A13A2654F050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- 12 -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558143-078F-6E5B-FD47-86E62AB643A2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94DB6-F0E9-DDA2-8D9F-D919AC1D392A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고찰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5D1DD8-192A-6BE9-4510-A56F02FE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88" y="6333020"/>
            <a:ext cx="95237" cy="45719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1323640-E32D-84BD-C27A-F356473D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29"/>
          <a:stretch/>
        </p:blipFill>
        <p:spPr>
          <a:xfrm>
            <a:off x="10933470" y="6187205"/>
            <a:ext cx="142730" cy="53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DBEB24-C435-A1C5-3D47-0889DBD46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9799"/>
            <a:ext cx="12192000" cy="25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AAEE9-1A1D-E0CE-B756-FC2BDAE7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A945BA-F5FC-3C9F-0A17-473A41C0A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40FF-CE43-C069-88CA-D319642EE56C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- 13 -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3A92CD-B1EF-2BE5-BEAF-A9EB33E8E0D1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A189A-E402-DBD6-389A-43B5CB4CEFF4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고찰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DCCE3E-9690-9403-B766-0AB2560C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991" y="6146123"/>
            <a:ext cx="115933" cy="45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9E142-0218-CE3D-19E1-237A55E1B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1627"/>
            <a:ext cx="12192000" cy="41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406693-6D80-2067-44E4-7D4C1EF93E2D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5BC37-3682-3F0C-6DA3-50D761ECE5A5}"/>
              </a:ext>
            </a:extLst>
          </p:cNvPr>
          <p:cNvSpPr txBox="1"/>
          <p:nvPr/>
        </p:nvSpPr>
        <p:spPr>
          <a:xfrm>
            <a:off x="636093" y="242619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 panose="020B0604020202020204" pitchFamily="34" charset="0"/>
              </a:rPr>
              <a:t>Contents</a:t>
            </a:r>
            <a:endParaRPr lang="ko-KR" altLang="en-US" sz="4000" b="1">
              <a:solidFill>
                <a:schemeClr val="bg1"/>
              </a:solidFill>
              <a:latin typeface="Microsoft JhengHei" panose="020B06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8EFAED-C803-A832-2CFB-5DAD5F97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D4CF89A-521B-F0B5-2DB3-70118ADAFD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1140921"/>
            <a:ext cx="12192000" cy="5722374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0D56409-5DCA-39D7-A4D4-C4620E186F6A}"/>
              </a:ext>
            </a:extLst>
          </p:cNvPr>
          <p:cNvGrpSpPr/>
          <p:nvPr/>
        </p:nvGrpSpPr>
        <p:grpSpPr>
          <a:xfrm>
            <a:off x="636093" y="1888625"/>
            <a:ext cx="2042006" cy="495952"/>
            <a:chOff x="636093" y="1579754"/>
            <a:chExt cx="2042006" cy="49595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806BA2B-C04D-0CBB-3C66-80AB98940894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3" y="1579754"/>
              <a:ext cx="0" cy="495952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2EAB555-2874-3669-54BC-358BA8405845}"/>
                </a:ext>
              </a:extLst>
            </p:cNvPr>
            <p:cNvSpPr txBox="1"/>
            <p:nvPr/>
          </p:nvSpPr>
          <p:spPr>
            <a:xfrm>
              <a:off x="763792" y="1612286"/>
              <a:ext cx="19143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소개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D7463FD-8DB4-CD7F-04A0-0BD028ED09AB}"/>
              </a:ext>
            </a:extLst>
          </p:cNvPr>
          <p:cNvGrpSpPr/>
          <p:nvPr/>
        </p:nvGrpSpPr>
        <p:grpSpPr>
          <a:xfrm>
            <a:off x="630227" y="2793728"/>
            <a:ext cx="2401078" cy="495952"/>
            <a:chOff x="636093" y="1579754"/>
            <a:chExt cx="2401078" cy="4959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E3A553B7-8943-474B-C175-DA55A90FCA56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3" y="1579754"/>
              <a:ext cx="0" cy="495952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09B12E-6A49-FB61-EDEF-CC232044BC19}"/>
                </a:ext>
              </a:extLst>
            </p:cNvPr>
            <p:cNvSpPr txBox="1"/>
            <p:nvPr/>
          </p:nvSpPr>
          <p:spPr>
            <a:xfrm>
              <a:off x="763792" y="1612286"/>
              <a:ext cx="22733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기술적 접근 방법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142F09A-1863-A672-E88C-8A85A6E055A8}"/>
              </a:ext>
            </a:extLst>
          </p:cNvPr>
          <p:cNvGrpSpPr/>
          <p:nvPr/>
        </p:nvGrpSpPr>
        <p:grpSpPr>
          <a:xfrm>
            <a:off x="624361" y="3685240"/>
            <a:ext cx="1493779" cy="495952"/>
            <a:chOff x="636093" y="1579754"/>
            <a:chExt cx="1493779" cy="49595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DB5BD08-4577-A695-39CA-874BFDBD54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3" y="1579754"/>
              <a:ext cx="0" cy="495952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29FA2F8-C5DF-551F-C126-26572964CFAA}"/>
                </a:ext>
              </a:extLst>
            </p:cNvPr>
            <p:cNvSpPr txBox="1"/>
            <p:nvPr/>
          </p:nvSpPr>
          <p:spPr>
            <a:xfrm>
              <a:off x="763792" y="1612286"/>
              <a:ext cx="13660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주요 기능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6221A4A-1600-8EAA-76F4-B8089167AB58}"/>
              </a:ext>
            </a:extLst>
          </p:cNvPr>
          <p:cNvGrpSpPr/>
          <p:nvPr/>
        </p:nvGrpSpPr>
        <p:grpSpPr>
          <a:xfrm>
            <a:off x="624361" y="4573379"/>
            <a:ext cx="2042006" cy="495952"/>
            <a:chOff x="636093" y="1579754"/>
            <a:chExt cx="2042006" cy="495952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09F88DF-BB4D-B5BD-4727-045B7B5C9363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3" y="1579754"/>
              <a:ext cx="0" cy="495952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7A8352B-3BBF-A068-2E14-9987C8EB4370}"/>
                </a:ext>
              </a:extLst>
            </p:cNvPr>
            <p:cNvSpPr txBox="1"/>
            <p:nvPr/>
          </p:nvSpPr>
          <p:spPr>
            <a:xfrm>
              <a:off x="763792" y="1612286"/>
              <a:ext cx="19143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고찰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DA90BB5-AE58-8D83-3839-7FE8A21FE09E}"/>
              </a:ext>
            </a:extLst>
          </p:cNvPr>
          <p:cNvGrpSpPr/>
          <p:nvPr/>
        </p:nvGrpSpPr>
        <p:grpSpPr>
          <a:xfrm>
            <a:off x="593902" y="5439154"/>
            <a:ext cx="1493779" cy="495952"/>
            <a:chOff x="636093" y="1579754"/>
            <a:chExt cx="1493779" cy="49595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08D89B9-4CCD-F40D-58C1-6FACD0EBDDEE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3" y="1579754"/>
              <a:ext cx="0" cy="495952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3539EF6-4ACF-5CC2-2ED3-D80A885FA138}"/>
                </a:ext>
              </a:extLst>
            </p:cNvPr>
            <p:cNvSpPr txBox="1"/>
            <p:nvPr/>
          </p:nvSpPr>
          <p:spPr>
            <a:xfrm>
              <a:off x="763792" y="1612286"/>
              <a:ext cx="13660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5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2550-189A-24B4-CB63-FD33AEE81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15A8A-D2AF-E981-17EC-A081BFFC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2DA03-8655-0C2E-B821-9007912DAD1A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- 14 -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CE44D1-DA57-082A-E474-3D7090958337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74BB8-A6FD-B6C1-A17B-3A32FE21844F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고찰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7ED3A0-7693-8E38-2685-440E8ACC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88" y="6333020"/>
            <a:ext cx="95237" cy="45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DFB1AD-6800-B6EB-AEAD-54ED49A4D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1992"/>
            <a:ext cx="12192000" cy="39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9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6D06-8A4E-E04D-ABCC-E876AC8B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5D6328-3326-BDD4-1CD6-153C934A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CA5B8-EC51-B91B-4288-AC2981EDF2DE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- 15 -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608FD-6499-356B-8229-9673C7D368E9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C6CB3-2A52-4776-9589-5CE16A9AF3F2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고찰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AB1E9-783A-5090-7B8E-38CBC2DE2109}"/>
              </a:ext>
            </a:extLst>
          </p:cNvPr>
          <p:cNvSpPr txBox="1"/>
          <p:nvPr/>
        </p:nvSpPr>
        <p:spPr>
          <a:xfrm>
            <a:off x="691380" y="130299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 요약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7887C-DA2D-D4B6-5ADF-46C3569F0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76" y="1357242"/>
            <a:ext cx="4929586" cy="51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50730-5F91-8C2B-96AD-2AF1588D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F3CB72-B6A8-2826-D443-1F6B1340D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4E423D-7383-9D80-FBC7-F2999B458A72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- 16 -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C56A1D-9793-3AE7-4E86-46D8652902E8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66D31-5EBF-94D4-3459-FFD4131A83C3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한계점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CF651-88DD-FB14-D666-435EFB1C28B4}"/>
              </a:ext>
            </a:extLst>
          </p:cNvPr>
          <p:cNvSpPr txBox="1"/>
          <p:nvPr/>
        </p:nvSpPr>
        <p:spPr>
          <a:xfrm>
            <a:off x="691380" y="2143731"/>
            <a:ext cx="9655207" cy="2779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AI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에이전트가 하드코딩 되어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확장성이 용이하지 못함</a:t>
            </a:r>
            <a:endParaRPr lang="en-US" altLang="ko-KR" sz="3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 중간에 사용자 의견이 반영이 안됨</a:t>
            </a:r>
            <a:endParaRPr lang="en-US" altLang="ko-KR" sz="3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말의 일부가 끊기면서 나옴</a:t>
            </a:r>
            <a:endParaRPr lang="en-US" altLang="ko-KR" sz="3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API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의존성이 강하여 시행시간이 </a:t>
            </a:r>
            <a:r>
              <a:rPr lang="ko-KR" altLang="en-US" sz="3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오래걸림</a:t>
            </a:r>
            <a:endParaRPr lang="ko-KR" altLang="en-US" sz="3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43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9D8C-9B19-A4F6-21BC-7B823E33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19E194-6212-CA08-D54C-95EBF3850CE8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4EFB8-072A-22D2-A858-466D7F80E376}"/>
              </a:ext>
            </a:extLst>
          </p:cNvPr>
          <p:cNvSpPr txBox="1"/>
          <p:nvPr/>
        </p:nvSpPr>
        <p:spPr>
          <a:xfrm>
            <a:off x="636093" y="242619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계획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0EBF9C-B46A-143C-BFD7-FFE9179C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F50E9-3B84-48A0-4008-0DB02583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1137920"/>
            <a:ext cx="12192000" cy="57775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0F7EF2E-AE60-7283-4572-52AF5DB306E1}"/>
              </a:ext>
            </a:extLst>
          </p:cNvPr>
          <p:cNvSpPr txBox="1"/>
          <p:nvPr/>
        </p:nvSpPr>
        <p:spPr>
          <a:xfrm>
            <a:off x="4663556" y="3429000"/>
            <a:ext cx="28648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37940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8FDFF-5CEF-3492-32B3-FD34A6F0D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59E4A0-8AD7-86A5-672E-376E27A7F983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B4682-7CC6-4326-9C3E-D88192B7DA43}"/>
              </a:ext>
            </a:extLst>
          </p:cNvPr>
          <p:cNvSpPr txBox="1"/>
          <p:nvPr/>
        </p:nvSpPr>
        <p:spPr>
          <a:xfrm>
            <a:off x="636093" y="242619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계획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91A5E0-4616-7A3C-48D2-9D37A2CA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ECAA32-6678-C2C9-B0C1-8704571DC016}"/>
              </a:ext>
            </a:extLst>
          </p:cNvPr>
          <p:cNvSpPr txBox="1"/>
          <p:nvPr/>
        </p:nvSpPr>
        <p:spPr>
          <a:xfrm>
            <a:off x="636093" y="1514167"/>
            <a:ext cx="1847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EB4D0-AABA-6D4D-1FEC-280A9AADF828}"/>
              </a:ext>
            </a:extLst>
          </p:cNvPr>
          <p:cNvSpPr txBox="1"/>
          <p:nvPr/>
        </p:nvSpPr>
        <p:spPr>
          <a:xfrm>
            <a:off x="636093" y="3841968"/>
            <a:ext cx="9098966" cy="2056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확장성 관련으로 </a:t>
            </a: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YAML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JSON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파일로 에이전트 구성 정보를 분리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에이전트의 분석 결과를 실시간으로 확인할 수 있는 </a:t>
            </a: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UI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API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의존성을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줄이기 위해 로컬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LLM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전환시도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프롬프트 구조화 및 토큰 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669AD-5B42-F670-1FCB-53C7BAADD97D}"/>
              </a:ext>
            </a:extLst>
          </p:cNvPr>
          <p:cNvSpPr txBox="1"/>
          <p:nvPr/>
        </p:nvSpPr>
        <p:spPr>
          <a:xfrm>
            <a:off x="636093" y="1514167"/>
            <a:ext cx="6118983" cy="152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에이전트가 하드코딩 되어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확장성이 용이하지 못함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 중간에 사용자 의견이 반영이 안됨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말의 일부가 끊기면서 나옴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의존성이 강하여 시행시간이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오래걸림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471B9E8-070E-B895-B849-9A134006A038}"/>
              </a:ext>
            </a:extLst>
          </p:cNvPr>
          <p:cNvSpPr/>
          <p:nvPr/>
        </p:nvSpPr>
        <p:spPr>
          <a:xfrm>
            <a:off x="5720160" y="3114989"/>
            <a:ext cx="375840" cy="524148"/>
          </a:xfrm>
          <a:prstGeom prst="downArrow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24945-774A-2037-9CF0-238B2A1EDAA7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- 17 -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5690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63F7-5139-223C-8C44-63B55D72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FFB193-60FF-CB66-50D0-AD018A98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880836-4005-E766-CD47-9BAE536B4E1B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AF79-38D7-663A-3BF7-161FFC5568F7}"/>
              </a:ext>
            </a:extLst>
          </p:cNvPr>
          <p:cNvSpPr txBox="1"/>
          <p:nvPr/>
        </p:nvSpPr>
        <p:spPr>
          <a:xfrm>
            <a:off x="701212" y="22129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마치며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5C9BC-518C-0A8D-EE22-2FAD42D97A75}"/>
              </a:ext>
            </a:extLst>
          </p:cNvPr>
          <p:cNvSpPr txBox="1"/>
          <p:nvPr/>
        </p:nvSpPr>
        <p:spPr>
          <a:xfrm>
            <a:off x="4641115" y="3264731"/>
            <a:ext cx="29097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61587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C6EF-A768-A08F-F52E-3A656CB4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3086B0-1703-5BFF-2DE9-17A0C4CE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E4D87B-3842-5411-66A0-FB3332A5BC5C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C8BEF-1E46-49B7-0409-B4D576CBCA2B}"/>
              </a:ext>
            </a:extLst>
          </p:cNvPr>
          <p:cNvSpPr txBox="1"/>
          <p:nvPr/>
        </p:nvSpPr>
        <p:spPr>
          <a:xfrm>
            <a:off x="701212" y="22129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마무리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7B140-5BF6-E2E6-034B-7D24C6C02590}"/>
              </a:ext>
            </a:extLst>
          </p:cNvPr>
          <p:cNvSpPr txBox="1"/>
          <p:nvPr/>
        </p:nvSpPr>
        <p:spPr>
          <a:xfrm>
            <a:off x="4400664" y="3323724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115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9D8C-9B19-A4F6-21BC-7B823E33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19E194-6212-CA08-D54C-95EBF3850CE8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4EFB8-072A-22D2-A858-466D7F80E376}"/>
              </a:ext>
            </a:extLst>
          </p:cNvPr>
          <p:cNvSpPr txBox="1"/>
          <p:nvPr/>
        </p:nvSpPr>
        <p:spPr>
          <a:xfrm>
            <a:off x="636093" y="242619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 panose="020B0604020202020204" pitchFamily="34" charset="0"/>
              </a:rPr>
              <a:t>프로젝트 소개</a:t>
            </a:r>
            <a:endParaRPr lang="ko-KR" altLang="en-US" sz="4000" b="1" dirty="0">
              <a:solidFill>
                <a:schemeClr val="bg1"/>
              </a:solidFill>
              <a:latin typeface="Microsoft JhengHei" panose="020B06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0EBF9C-B46A-143C-BFD7-FFE9179C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F50E9-3B84-48A0-4008-0DB02583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1137920"/>
            <a:ext cx="12192000" cy="57775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0F7EF2E-AE60-7283-4572-52AF5DB306E1}"/>
              </a:ext>
            </a:extLst>
          </p:cNvPr>
          <p:cNvSpPr txBox="1"/>
          <p:nvPr/>
        </p:nvSpPr>
        <p:spPr>
          <a:xfrm>
            <a:off x="4041592" y="3429000"/>
            <a:ext cx="41088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57754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45D22-F633-0B2E-2703-06126598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E296D9-8F0C-1ECB-EF6E-B42B4D98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46DB7D-D1B6-FCB9-8198-9D487FC59285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- 1 -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0D13D4-A2FD-C627-6359-626242DF3657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12563-1313-953E-C4E6-0B23AEF6FE28}"/>
              </a:ext>
            </a:extLst>
          </p:cNvPr>
          <p:cNvSpPr txBox="1"/>
          <p:nvPr/>
        </p:nvSpPr>
        <p:spPr>
          <a:xfrm>
            <a:off x="691379" y="215017"/>
            <a:ext cx="6830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17D00-4039-6E6F-D39F-CA15D0C31680}"/>
              </a:ext>
            </a:extLst>
          </p:cNvPr>
          <p:cNvSpPr txBox="1"/>
          <p:nvPr/>
        </p:nvSpPr>
        <p:spPr>
          <a:xfrm>
            <a:off x="606373" y="1704409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 목표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YouTube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기반의 </a:t>
            </a:r>
            <a:r>
              <a:rPr lang="en-US" altLang="ko-KR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AI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 토론을 통한 실행 가능한 프로젝트 아이디어 도출 및 기획 자동화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85C32-1A7B-5833-52D2-41AE106381BA}"/>
              </a:ext>
            </a:extLst>
          </p:cNvPr>
          <p:cNvSpPr txBox="1"/>
          <p:nvPr/>
        </p:nvSpPr>
        <p:spPr>
          <a:xfrm>
            <a:off x="606373" y="2344256"/>
            <a:ext cx="6100010" cy="174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필요성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YouTube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콘텐츠의 막대한 데이터 활용 가치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 분석의 한계와 자동화의 필요성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 관점의 종합적 분석 부재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5CA16-AA11-0BDD-6E52-4F3A85639796}"/>
              </a:ext>
            </a:extLst>
          </p:cNvPr>
          <p:cNvSpPr txBox="1"/>
          <p:nvPr/>
        </p:nvSpPr>
        <p:spPr>
          <a:xfrm>
            <a:off x="606373" y="4436254"/>
            <a:ext cx="6100010" cy="174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해결하고자 하는 문제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비효율적인 콘텐츠 분석 과정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단편적인 인사이트 도출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가능한 프로젝트 기획의 어려움</a:t>
            </a:r>
          </a:p>
        </p:txBody>
      </p:sp>
    </p:spTree>
    <p:extLst>
      <p:ext uri="{BB962C8B-B14F-4D97-AF65-F5344CB8AC3E}">
        <p14:creationId xmlns:p14="http://schemas.microsoft.com/office/powerpoint/2010/main" val="24244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A951-E877-1F21-CBB0-1F42710B6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1CBD1B-E578-6515-35A5-DFFE1D46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2A5E6-0C15-ADF2-1D04-28271B2C1F9A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- 2 -</a:t>
            </a:r>
            <a:endParaRPr lang="ko-KR" altLang="en-US" sz="15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B2A8A8-043A-9E0B-5331-2DE6B746C7EB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F576B-E80F-6745-14EC-B7EF83E432EB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9D7D2B-7206-FAB8-A955-8F20D283599E}"/>
              </a:ext>
            </a:extLst>
          </p:cNvPr>
          <p:cNvSpPr txBox="1"/>
          <p:nvPr/>
        </p:nvSpPr>
        <p:spPr>
          <a:xfrm>
            <a:off x="3551287" y="1516276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3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개발 플로우 </a:t>
            </a:r>
            <a:r>
              <a:rPr lang="en-US" altLang="ko-KR" sz="3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3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BB0A9B-A5E7-6DFB-E20A-8C88362D8131}"/>
              </a:ext>
            </a:extLst>
          </p:cNvPr>
          <p:cNvGrpSpPr/>
          <p:nvPr/>
        </p:nvGrpSpPr>
        <p:grpSpPr>
          <a:xfrm>
            <a:off x="1170038" y="2305562"/>
            <a:ext cx="9851923" cy="3347987"/>
            <a:chOff x="1170038" y="2305562"/>
            <a:chExt cx="9851923" cy="3347987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D7CA1CA-B09D-F0E3-80BD-B0BA06BAF67D}"/>
                </a:ext>
              </a:extLst>
            </p:cNvPr>
            <p:cNvCxnSpPr/>
            <p:nvPr/>
          </p:nvCxnSpPr>
          <p:spPr>
            <a:xfrm>
              <a:off x="1170038" y="5653549"/>
              <a:ext cx="985192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2FFE960-F62E-4E49-5E4D-3101C3036042}"/>
                </a:ext>
              </a:extLst>
            </p:cNvPr>
            <p:cNvGrpSpPr/>
            <p:nvPr/>
          </p:nvGrpSpPr>
          <p:grpSpPr>
            <a:xfrm>
              <a:off x="1591195" y="3068649"/>
              <a:ext cx="8542787" cy="1790686"/>
              <a:chOff x="1141469" y="2454952"/>
              <a:chExt cx="8542787" cy="17906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C1A8DDA-6F99-A5D9-B1BC-DE6776C01283}"/>
                  </a:ext>
                </a:extLst>
              </p:cNvPr>
              <p:cNvSpPr/>
              <p:nvPr/>
            </p:nvSpPr>
            <p:spPr>
              <a:xfrm>
                <a:off x="7332919" y="3341857"/>
                <a:ext cx="1596996" cy="459450"/>
              </a:xfrm>
              <a:prstGeom prst="roundRect">
                <a:avLst/>
              </a:prstGeom>
              <a:solidFill>
                <a:srgbClr val="00649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함초롬돋움" panose="020B0604000101010101" pitchFamily="50" charset="-127"/>
                  </a:rPr>
                  <a:t>UI</a:t>
                </a:r>
                <a:r>
                  <a:rPr lang="en-US" altLang="ko-KR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구현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0578BE65-780D-3B1C-15DF-5507DF056D7D}"/>
                  </a:ext>
                </a:extLst>
              </p:cNvPr>
              <p:cNvSpPr/>
              <p:nvPr/>
            </p:nvSpPr>
            <p:spPr>
              <a:xfrm>
                <a:off x="2801078" y="2869459"/>
                <a:ext cx="5312428" cy="475641"/>
              </a:xfrm>
              <a:prstGeom prst="roundRect">
                <a:avLst/>
              </a:prstGeom>
              <a:solidFill>
                <a:srgbClr val="1E88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코드 개발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5B29919-24D7-CFE6-D5E6-01E5475279B2}"/>
                  </a:ext>
                </a:extLst>
              </p:cNvPr>
              <p:cNvSpPr/>
              <p:nvPr/>
            </p:nvSpPr>
            <p:spPr>
              <a:xfrm>
                <a:off x="5737234" y="3333762"/>
                <a:ext cx="1596996" cy="475640"/>
              </a:xfrm>
              <a:prstGeom prst="roundRect">
                <a:avLst/>
              </a:prstGeom>
              <a:solidFill>
                <a:srgbClr val="0582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화면 구성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9866DB-5CC1-5027-ECD6-6B7EEC1AC5DE}"/>
                  </a:ext>
                </a:extLst>
              </p:cNvPr>
              <p:cNvSpPr/>
              <p:nvPr/>
            </p:nvSpPr>
            <p:spPr>
              <a:xfrm>
                <a:off x="3101561" y="3342650"/>
                <a:ext cx="2635673" cy="452349"/>
              </a:xfrm>
              <a:prstGeom prst="roundRect">
                <a:avLst/>
              </a:prstGeom>
              <a:solidFill>
                <a:srgbClr val="0582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함초롬돋움" panose="020B0604000101010101" pitchFamily="50" charset="-127"/>
                  </a:rPr>
                  <a:t>API </a:t>
                </a:r>
                <a:r>
                  <a:rPr lang="ko-KR" altLang="en-US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연동</a:t>
                </a: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DD71170A-552F-C53C-EC11-744303499D32}"/>
                  </a:ext>
                </a:extLst>
              </p:cNvPr>
              <p:cNvSpPr/>
              <p:nvPr/>
            </p:nvSpPr>
            <p:spPr>
              <a:xfrm>
                <a:off x="1141469" y="2454952"/>
                <a:ext cx="1710814" cy="478898"/>
              </a:xfrm>
              <a:prstGeom prst="round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요구사항 분석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A78B201-E39C-10CE-E0C4-C4BF7E27215D}"/>
                  </a:ext>
                </a:extLst>
              </p:cNvPr>
              <p:cNvSpPr/>
              <p:nvPr/>
            </p:nvSpPr>
            <p:spPr>
              <a:xfrm>
                <a:off x="8331378" y="3779918"/>
                <a:ext cx="1352878" cy="465720"/>
              </a:xfrm>
              <a:prstGeom prst="roundRect">
                <a:avLst/>
              </a:prstGeom>
              <a:solidFill>
                <a:srgbClr val="0130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함초롬돋움" panose="020B0604000101010101" pitchFamily="50" charset="-127"/>
                  </a:rPr>
                  <a:t>QA</a:t>
                </a:r>
                <a:endParaRPr lang="ko-KR" altLang="en-US" b="1" dirty="0">
                  <a:latin typeface="Microsoft JhengHei UI" panose="020B0604030504040204" pitchFamily="34" charset="-120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4E3FC8A-AD99-A13B-6C58-07088EC3A466}"/>
                </a:ext>
              </a:extLst>
            </p:cNvPr>
            <p:cNvCxnSpPr>
              <a:cxnSpLocks/>
            </p:cNvCxnSpPr>
            <p:nvPr/>
          </p:nvCxnSpPr>
          <p:spPr>
            <a:xfrm>
              <a:off x="9690271" y="2768326"/>
              <a:ext cx="0" cy="2885223"/>
            </a:xfrm>
            <a:prstGeom prst="line">
              <a:avLst/>
            </a:prstGeom>
            <a:ln w="57150">
              <a:solidFill>
                <a:srgbClr val="CC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748629-1F06-C563-3A28-C1A23C1D40E5}"/>
                </a:ext>
              </a:extLst>
            </p:cNvPr>
            <p:cNvSpPr txBox="1"/>
            <p:nvPr/>
          </p:nvSpPr>
          <p:spPr>
            <a:xfrm>
              <a:off x="8766816" y="2305562"/>
              <a:ext cx="1675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 기간 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96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3184-331A-E4EF-4E19-0F836D3B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EE4549-185F-02DA-7319-C27C34D3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CA19E5-2F28-7269-01E0-4D7E918F88CF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- 3 -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BBD6-28D0-37BC-E9F9-BD4A483CF5BA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C1957-0BFB-3E0C-444C-51A592F4D19A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독창성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137914-A3CC-945A-79B4-6FB5032F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62" y="1846723"/>
            <a:ext cx="4303485" cy="3155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5F8604-7DBA-E7B6-BEB3-BDBFC3EDA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14" y="1195542"/>
            <a:ext cx="4723953" cy="2235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22C774-FF16-EF56-FACA-7E6A2A749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21" y="3979000"/>
            <a:ext cx="5207975" cy="19941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D035A1-F34B-3A60-0B50-79DE9A42E028}"/>
              </a:ext>
            </a:extLst>
          </p:cNvPr>
          <p:cNvSpPr txBox="1"/>
          <p:nvPr/>
        </p:nvSpPr>
        <p:spPr>
          <a:xfrm>
            <a:off x="8502608" y="5136532"/>
            <a:ext cx="1526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+mn-lt"/>
              </a:rPr>
              <a:t>Perplexity</a:t>
            </a:r>
            <a:endParaRPr lang="ko-KR" altLang="en-US" b="1">
              <a:latin typeface="Microsoft JhengHei UI" panose="020B0604030504040204" pitchFamily="34" charset="-120"/>
              <a:ea typeface="맑은 고딕" panose="020B0503020000020004" pitchFamily="34" charset="-127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316E1-8A17-B399-16AE-8DCC9CE2C1B3}"/>
              </a:ext>
            </a:extLst>
          </p:cNvPr>
          <p:cNvSpPr txBox="1"/>
          <p:nvPr/>
        </p:nvSpPr>
        <p:spPr>
          <a:xfrm>
            <a:off x="2559258" y="3193684"/>
            <a:ext cx="1526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+mn-lt"/>
              </a:rPr>
              <a:t>ChatGPT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AB88-AB1A-9FF6-9771-B922F040187D}"/>
              </a:ext>
            </a:extLst>
          </p:cNvPr>
          <p:cNvSpPr txBox="1"/>
          <p:nvPr/>
        </p:nvSpPr>
        <p:spPr>
          <a:xfrm>
            <a:off x="2712127" y="6088116"/>
            <a:ext cx="1526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+mn-lt"/>
              </a:rPr>
              <a:t>Claude</a:t>
            </a:r>
            <a:endParaRPr lang="ko-KR" altLang="en-US" b="1">
              <a:latin typeface="Microsoft JhengHei UI" panose="020B0604030504040204" pitchFamily="34" charset="-120"/>
              <a:ea typeface="맑은 고딕" panose="020B0503020000020004" pitchFamily="34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89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7003-809E-6947-8C3D-583662F0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E9690D-4FB6-5337-77F3-57095E80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AD936-20A5-C348-1359-9238FBF9C42E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- 4 -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E576CE-5EFB-4811-E8D8-9344DAF62869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49731-5981-C806-B882-1CDD2FF2E164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독창성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CA0B1-ADED-B8B0-6884-1D73E90E7117}"/>
              </a:ext>
            </a:extLst>
          </p:cNvPr>
          <p:cNvSpPr txBox="1"/>
          <p:nvPr/>
        </p:nvSpPr>
        <p:spPr>
          <a:xfrm>
            <a:off x="691380" y="1779566"/>
            <a:ext cx="5404620" cy="406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기술적 차별성</a:t>
            </a:r>
            <a:endParaRPr lang="en-US" altLang="ko-KR" sz="3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Whisper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변환을 이용한 유튜브 인사이트 도출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 토론 시스템</a:t>
            </a:r>
            <a:endParaRPr lang="en-US" altLang="ko-KR" sz="3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에이전트를 이용한 다각도 분석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42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9D8C-9B19-A4F6-21BC-7B823E33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19E194-6212-CA08-D54C-95EBF3850CE8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4EFB8-072A-22D2-A858-466D7F80E376}"/>
              </a:ext>
            </a:extLst>
          </p:cNvPr>
          <p:cNvSpPr txBox="1"/>
          <p:nvPr/>
        </p:nvSpPr>
        <p:spPr>
          <a:xfrm>
            <a:off x="636093" y="242619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기술적 접근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0EBF9C-B46A-143C-BFD7-FFE9179C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F50E9-3B84-48A0-4008-0DB02583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1137920"/>
            <a:ext cx="12192000" cy="57775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0F7EF2E-AE60-7283-4572-52AF5DB306E1}"/>
              </a:ext>
            </a:extLst>
          </p:cNvPr>
          <p:cNvSpPr txBox="1"/>
          <p:nvPr/>
        </p:nvSpPr>
        <p:spPr>
          <a:xfrm>
            <a:off x="3634429" y="3429000"/>
            <a:ext cx="49231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기술적 접근 방법</a:t>
            </a:r>
          </a:p>
        </p:txBody>
      </p:sp>
    </p:spTree>
    <p:extLst>
      <p:ext uri="{BB962C8B-B14F-4D97-AF65-F5344CB8AC3E}">
        <p14:creationId xmlns:p14="http://schemas.microsoft.com/office/powerpoint/2010/main" val="103867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334F-33EF-A2FA-157E-2330F4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7C765-44FE-3F0E-D018-90AA18D0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47" y="6213987"/>
            <a:ext cx="663482" cy="54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A2CDD-6811-4867-B099-265E9692859E}"/>
              </a:ext>
            </a:extLst>
          </p:cNvPr>
          <p:cNvSpPr txBox="1"/>
          <p:nvPr/>
        </p:nvSpPr>
        <p:spPr>
          <a:xfrm>
            <a:off x="5594555" y="6533123"/>
            <a:ext cx="66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- 5 -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0D0235-9CB8-6F25-FD61-A19B8F11E689}"/>
              </a:ext>
            </a:extLst>
          </p:cNvPr>
          <p:cNvSpPr/>
          <p:nvPr/>
        </p:nvSpPr>
        <p:spPr>
          <a:xfrm>
            <a:off x="0" y="0"/>
            <a:ext cx="12192000" cy="1137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64D-75B5-483B-C109-46227F78E932}"/>
              </a:ext>
            </a:extLst>
          </p:cNvPr>
          <p:cNvSpPr txBox="1"/>
          <p:nvPr/>
        </p:nvSpPr>
        <p:spPr>
          <a:xfrm>
            <a:off x="691380" y="215017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기술적 접근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BF37E-4E25-0174-CC62-4517EFF2BDA7}"/>
              </a:ext>
            </a:extLst>
          </p:cNvPr>
          <p:cNvSpPr txBox="1"/>
          <p:nvPr/>
        </p:nvSpPr>
        <p:spPr>
          <a:xfrm>
            <a:off x="691380" y="2380186"/>
            <a:ext cx="4903175" cy="3678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Frontend Layer</a:t>
            </a:r>
            <a:r>
              <a:rPr lang="en-US" altLang="ko-KR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: </a:t>
            </a:r>
            <a:r>
              <a:rPr lang="en-US" altLang="ko-KR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Streamlit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</a:t>
            </a:r>
            <a:endParaRPr lang="en-US" altLang="ko-KR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Media Processing Layer 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    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YouTube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비디오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오디오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</a:t>
            </a:r>
            <a:endParaRPr lang="en-US" altLang="ko-KR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AI Processing Layer</a:t>
            </a:r>
            <a:endParaRPr lang="en-US" altLang="ko-KR" sz="2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: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변환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GPT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</a:t>
            </a:r>
            <a:endParaRPr lang="en-US" altLang="ko-KR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Data Management Layer 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     </a:t>
            </a:r>
            <a:r>
              <a:rPr lang="en-US" altLang="ko-KR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:</a:t>
            </a:r>
            <a:r>
              <a:rPr lang="en-US" altLang="ko-KR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세션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처리</a:t>
            </a:r>
            <a:endParaRPr lang="en-US" altLang="ko-KR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137A9-8101-D862-82D9-B380651FA43E}"/>
              </a:ext>
            </a:extLst>
          </p:cNvPr>
          <p:cNvSpPr txBox="1"/>
          <p:nvPr/>
        </p:nvSpPr>
        <p:spPr>
          <a:xfrm>
            <a:off x="917522" y="1518709"/>
            <a:ext cx="69268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3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 컴포넌트 </a:t>
            </a:r>
            <a:r>
              <a:rPr lang="en-US" altLang="ko-KR" sz="3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3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B048F3F-1D52-DB24-F597-8A21DA812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92782"/>
              </p:ext>
            </p:extLst>
          </p:nvPr>
        </p:nvGraphicFramePr>
        <p:xfrm>
          <a:off x="5926296" y="2541258"/>
          <a:ext cx="5336751" cy="351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1AD8B2-CEF7-424A-CAFA-842D303B3A27}"/>
              </a:ext>
            </a:extLst>
          </p:cNvPr>
          <p:cNvSpPr txBox="1"/>
          <p:nvPr/>
        </p:nvSpPr>
        <p:spPr>
          <a:xfrm>
            <a:off x="6865055" y="1556560"/>
            <a:ext cx="39504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3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흐름도 </a:t>
            </a:r>
            <a:r>
              <a:rPr lang="en-US" altLang="ko-KR" sz="3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3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47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FFE67EEA1F1674990B358D8FD6F22F5" ma:contentTypeVersion="9" ma:contentTypeDescription="새 문서를 만듭니다." ma:contentTypeScope="" ma:versionID="c1951967005e364b8f4570675c0b0972">
  <xsd:schema xmlns:xsd="http://www.w3.org/2001/XMLSchema" xmlns:xs="http://www.w3.org/2001/XMLSchema" xmlns:p="http://schemas.microsoft.com/office/2006/metadata/properties" xmlns:ns3="e0eeaf03-92d5-49ed-88ca-dccf1f8bfd03" xmlns:ns4="0a154402-2732-4ecf-9f2c-4a9544178de9" targetNamespace="http://schemas.microsoft.com/office/2006/metadata/properties" ma:root="true" ma:fieldsID="f3981cf8e3b1308e80ad41812e6578c8" ns3:_="" ns4:_="">
    <xsd:import namespace="e0eeaf03-92d5-49ed-88ca-dccf1f8bfd03"/>
    <xsd:import namespace="0a154402-2732-4ecf-9f2c-4a9544178d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eaf03-92d5-49ed-88ca-dccf1f8bfd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154402-2732-4ecf-9f2c-4a9544178d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eeaf03-92d5-49ed-88ca-dccf1f8bfd03" xsi:nil="true"/>
  </documentManagement>
</p:properties>
</file>

<file path=customXml/itemProps1.xml><?xml version="1.0" encoding="utf-8"?>
<ds:datastoreItem xmlns:ds="http://schemas.openxmlformats.org/officeDocument/2006/customXml" ds:itemID="{198D4CD1-1841-4851-8A4C-F9E5F7725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565B77-3937-48A7-8BE1-6BFBC61DF37B}">
  <ds:schemaRefs>
    <ds:schemaRef ds:uri="0a154402-2732-4ecf-9f2c-4a9544178de9"/>
    <ds:schemaRef ds:uri="e0eeaf03-92d5-49ed-88ca-dccf1f8bfd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1594466-6A64-4C0F-9F46-E63FE4191C2E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e0eeaf03-92d5-49ed-88ca-dccf1f8bfd03"/>
    <ds:schemaRef ds:uri="http://schemas.microsoft.com/office/2006/documentManagement/types"/>
    <ds:schemaRef ds:uri="0a154402-2732-4ecf-9f2c-4a9544178de9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320</TotalTime>
  <Words>1799</Words>
  <Application>Microsoft Office PowerPoint</Application>
  <PresentationFormat>와이드스크린</PresentationFormat>
  <Paragraphs>335</Paragraphs>
  <Slides>26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HY헤드라인M</vt:lpstr>
      <vt:lpstr>Microsoft JhengHei</vt:lpstr>
      <vt:lpstr>Microsoft JhengHei UI</vt:lpstr>
      <vt:lpstr>돋움</vt:lpstr>
      <vt:lpstr>맑은 고딕</vt:lpstr>
      <vt:lpstr>함초롬돋움</vt:lpstr>
      <vt:lpstr>Arial</vt:lpstr>
      <vt:lpstr>Calibri</vt:lpstr>
      <vt:lpstr>Calibri Light</vt:lpstr>
      <vt:lpstr>Wingdings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821044251423</dc:creator>
  <cp:lastModifiedBy>문재현</cp:lastModifiedBy>
  <cp:revision>26</cp:revision>
  <dcterms:created xsi:type="dcterms:W3CDTF">2024-09-28T09:59:31Z</dcterms:created>
  <dcterms:modified xsi:type="dcterms:W3CDTF">2024-11-27T02:45:58Z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0x0101009FFE67EEA1F1674990B358D8FD6F22F5</vt:lpwstr>
  </property>
</Properties>
</file>